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Lst>
  <p:notesMasterIdLst>
    <p:notesMasterId r:id="rId220"/>
  </p:notesMasterIdLst>
  <p:handoutMasterIdLst>
    <p:handoutMasterId r:id="rId221"/>
  </p:handoutMasterIdLst>
  <p:sldIdLst>
    <p:sldId id="256" r:id="rId6"/>
    <p:sldId id="588" r:id="rId7"/>
    <p:sldId id="589" r:id="rId8"/>
    <p:sldId id="590" r:id="rId9"/>
    <p:sldId id="257" r:id="rId10"/>
    <p:sldId id="258" r:id="rId11"/>
    <p:sldId id="259" r:id="rId12"/>
    <p:sldId id="591" r:id="rId13"/>
    <p:sldId id="260" r:id="rId14"/>
    <p:sldId id="592" r:id="rId15"/>
    <p:sldId id="261" r:id="rId16"/>
    <p:sldId id="563" r:id="rId17"/>
    <p:sldId id="593" r:id="rId18"/>
    <p:sldId id="594" r:id="rId19"/>
    <p:sldId id="595" r:id="rId20"/>
    <p:sldId id="262" r:id="rId21"/>
    <p:sldId id="596" r:id="rId22"/>
    <p:sldId id="597" r:id="rId23"/>
    <p:sldId id="598" r:id="rId24"/>
    <p:sldId id="599" r:id="rId25"/>
    <p:sldId id="600" r:id="rId26"/>
    <p:sldId id="601" r:id="rId27"/>
    <p:sldId id="602" r:id="rId28"/>
    <p:sldId id="603" r:id="rId29"/>
    <p:sldId id="604" r:id="rId30"/>
    <p:sldId id="605" r:id="rId31"/>
    <p:sldId id="263" r:id="rId32"/>
    <p:sldId id="606" r:id="rId33"/>
    <p:sldId id="607" r:id="rId34"/>
    <p:sldId id="608" r:id="rId35"/>
    <p:sldId id="264" r:id="rId36"/>
    <p:sldId id="564" r:id="rId37"/>
    <p:sldId id="265" r:id="rId38"/>
    <p:sldId id="609" r:id="rId39"/>
    <p:sldId id="610" r:id="rId40"/>
    <p:sldId id="611" r:id="rId41"/>
    <p:sldId id="266" r:id="rId42"/>
    <p:sldId id="267" r:id="rId43"/>
    <p:sldId id="268" r:id="rId44"/>
    <p:sldId id="612" r:id="rId45"/>
    <p:sldId id="613" r:id="rId46"/>
    <p:sldId id="269" r:id="rId47"/>
    <p:sldId id="614" r:id="rId48"/>
    <p:sldId id="615" r:id="rId49"/>
    <p:sldId id="616" r:id="rId50"/>
    <p:sldId id="617" r:id="rId51"/>
    <p:sldId id="618" r:id="rId52"/>
    <p:sldId id="270" r:id="rId53"/>
    <p:sldId id="565" r:id="rId54"/>
    <p:sldId id="271" r:id="rId55"/>
    <p:sldId id="619" r:id="rId56"/>
    <p:sldId id="620" r:id="rId57"/>
    <p:sldId id="272" r:id="rId58"/>
    <p:sldId id="621" r:id="rId59"/>
    <p:sldId id="622" r:id="rId60"/>
    <p:sldId id="623" r:id="rId61"/>
    <p:sldId id="624" r:id="rId62"/>
    <p:sldId id="273" r:id="rId63"/>
    <p:sldId id="274" r:id="rId64"/>
    <p:sldId id="625" r:id="rId65"/>
    <p:sldId id="640" r:id="rId66"/>
    <p:sldId id="626" r:id="rId67"/>
    <p:sldId id="627" r:id="rId68"/>
    <p:sldId id="628" r:id="rId69"/>
    <p:sldId id="275" r:id="rId70"/>
    <p:sldId id="276" r:id="rId71"/>
    <p:sldId id="277" r:id="rId72"/>
    <p:sldId id="629" r:id="rId73"/>
    <p:sldId id="630" r:id="rId74"/>
    <p:sldId id="631" r:id="rId75"/>
    <p:sldId id="632" r:id="rId76"/>
    <p:sldId id="633" r:id="rId77"/>
    <p:sldId id="278" r:id="rId78"/>
    <p:sldId id="634" r:id="rId79"/>
    <p:sldId id="635" r:id="rId80"/>
    <p:sldId id="636" r:id="rId81"/>
    <p:sldId id="279" r:id="rId82"/>
    <p:sldId id="650" r:id="rId83"/>
    <p:sldId id="566" r:id="rId84"/>
    <p:sldId id="567" r:id="rId85"/>
    <p:sldId id="651" r:id="rId86"/>
    <p:sldId id="568" r:id="rId87"/>
    <p:sldId id="569" r:id="rId88"/>
    <p:sldId id="652" r:id="rId89"/>
    <p:sldId id="280" r:id="rId90"/>
    <p:sldId id="571" r:id="rId91"/>
    <p:sldId id="572" r:id="rId92"/>
    <p:sldId id="641" r:id="rId93"/>
    <p:sldId id="642" r:id="rId94"/>
    <p:sldId id="643" r:id="rId95"/>
    <p:sldId id="573" r:id="rId96"/>
    <p:sldId id="570" r:id="rId97"/>
    <p:sldId id="574" r:id="rId98"/>
    <p:sldId id="575" r:id="rId99"/>
    <p:sldId id="281" r:id="rId100"/>
    <p:sldId id="653" r:id="rId101"/>
    <p:sldId id="654" r:id="rId102"/>
    <p:sldId id="655" r:id="rId103"/>
    <p:sldId id="282" r:id="rId104"/>
    <p:sldId id="656" r:id="rId105"/>
    <p:sldId id="657" r:id="rId106"/>
    <p:sldId id="283" r:id="rId107"/>
    <p:sldId id="576" r:id="rId108"/>
    <p:sldId id="658" r:id="rId109"/>
    <p:sldId id="659" r:id="rId110"/>
    <p:sldId id="284" r:id="rId111"/>
    <p:sldId id="285" r:id="rId112"/>
    <p:sldId id="577" r:id="rId113"/>
    <p:sldId id="578" r:id="rId114"/>
    <p:sldId id="645" r:id="rId115"/>
    <p:sldId id="644" r:id="rId116"/>
    <p:sldId id="579" r:id="rId117"/>
    <p:sldId id="286" r:id="rId118"/>
    <p:sldId id="287" r:id="rId119"/>
    <p:sldId id="580" r:id="rId120"/>
    <p:sldId id="646" r:id="rId121"/>
    <p:sldId id="647" r:id="rId122"/>
    <p:sldId id="648" r:id="rId123"/>
    <p:sldId id="649" r:id="rId124"/>
    <p:sldId id="288" r:id="rId125"/>
    <p:sldId id="289" r:id="rId126"/>
    <p:sldId id="581" r:id="rId127"/>
    <p:sldId id="290" r:id="rId128"/>
    <p:sldId id="582" r:id="rId129"/>
    <p:sldId id="660" r:id="rId130"/>
    <p:sldId id="661" r:id="rId131"/>
    <p:sldId id="662" r:id="rId132"/>
    <p:sldId id="663" r:id="rId133"/>
    <p:sldId id="664" r:id="rId134"/>
    <p:sldId id="665" r:id="rId135"/>
    <p:sldId id="666" r:id="rId136"/>
    <p:sldId id="291" r:id="rId137"/>
    <p:sldId id="667" r:id="rId138"/>
    <p:sldId id="668" r:id="rId139"/>
    <p:sldId id="292" r:id="rId140"/>
    <p:sldId id="669" r:id="rId141"/>
    <p:sldId id="670" r:id="rId142"/>
    <p:sldId id="671" r:id="rId143"/>
    <p:sldId id="672" r:id="rId144"/>
    <p:sldId id="673" r:id="rId145"/>
    <p:sldId id="674" r:id="rId146"/>
    <p:sldId id="293" r:id="rId147"/>
    <p:sldId id="675" r:id="rId148"/>
    <p:sldId id="294" r:id="rId149"/>
    <p:sldId id="676" r:id="rId150"/>
    <p:sldId id="677" r:id="rId151"/>
    <p:sldId id="678" r:id="rId152"/>
    <p:sldId id="679" r:id="rId153"/>
    <p:sldId id="680" r:id="rId154"/>
    <p:sldId id="681" r:id="rId155"/>
    <p:sldId id="295" r:id="rId156"/>
    <p:sldId id="296" r:id="rId157"/>
    <p:sldId id="682" r:id="rId158"/>
    <p:sldId id="297" r:id="rId159"/>
    <p:sldId id="683" r:id="rId160"/>
    <p:sldId id="684" r:id="rId161"/>
    <p:sldId id="685" r:id="rId162"/>
    <p:sldId id="686" r:id="rId163"/>
    <p:sldId id="298" r:id="rId164"/>
    <p:sldId id="687" r:id="rId165"/>
    <p:sldId id="688" r:id="rId166"/>
    <p:sldId id="689" r:id="rId167"/>
    <p:sldId id="690" r:id="rId168"/>
    <p:sldId id="691" r:id="rId169"/>
    <p:sldId id="299" r:id="rId170"/>
    <p:sldId id="692" r:id="rId171"/>
    <p:sldId id="583" r:id="rId172"/>
    <p:sldId id="693" r:id="rId173"/>
    <p:sldId id="694" r:id="rId174"/>
    <p:sldId id="300" r:id="rId175"/>
    <p:sldId id="695" r:id="rId176"/>
    <p:sldId id="696" r:id="rId177"/>
    <p:sldId id="697" r:id="rId178"/>
    <p:sldId id="698" r:id="rId179"/>
    <p:sldId id="301" r:id="rId180"/>
    <p:sldId id="407" r:id="rId181"/>
    <p:sldId id="699" r:id="rId182"/>
    <p:sldId id="700" r:id="rId183"/>
    <p:sldId id="701" r:id="rId184"/>
    <p:sldId id="584" r:id="rId185"/>
    <p:sldId id="585" r:id="rId186"/>
    <p:sldId id="408" r:id="rId187"/>
    <p:sldId id="702" r:id="rId188"/>
    <p:sldId id="409" r:id="rId189"/>
    <p:sldId id="410" r:id="rId190"/>
    <p:sldId id="586" r:id="rId191"/>
    <p:sldId id="704" r:id="rId192"/>
    <p:sldId id="703" r:id="rId193"/>
    <p:sldId id="705" r:id="rId194"/>
    <p:sldId id="706" r:id="rId195"/>
    <p:sldId id="707" r:id="rId196"/>
    <p:sldId id="587" r:id="rId197"/>
    <p:sldId id="411" r:id="rId198"/>
    <p:sldId id="412" r:id="rId199"/>
    <p:sldId id="708" r:id="rId200"/>
    <p:sldId id="709" r:id="rId201"/>
    <p:sldId id="710" r:id="rId202"/>
    <p:sldId id="413" r:id="rId203"/>
    <p:sldId id="711" r:id="rId204"/>
    <p:sldId id="712" r:id="rId205"/>
    <p:sldId id="713" r:id="rId206"/>
    <p:sldId id="714" r:id="rId207"/>
    <p:sldId id="715" r:id="rId208"/>
    <p:sldId id="716" r:id="rId209"/>
    <p:sldId id="414" r:id="rId210"/>
    <p:sldId id="415" r:id="rId211"/>
    <p:sldId id="717" r:id="rId212"/>
    <p:sldId id="718" r:id="rId213"/>
    <p:sldId id="719" r:id="rId214"/>
    <p:sldId id="720" r:id="rId215"/>
    <p:sldId id="721" r:id="rId216"/>
    <p:sldId id="722" r:id="rId217"/>
    <p:sldId id="723" r:id="rId218"/>
    <p:sldId id="724" r:id="rId219"/>
  </p:sldIdLst>
  <p:sldSz cx="9144000" cy="6858000" type="screen4x3"/>
  <p:notesSz cx="6997700" cy="92837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625" autoAdjust="0"/>
    <p:restoredTop sz="94688" autoAdjust="0"/>
  </p:normalViewPr>
  <p:slideViewPr>
    <p:cSldViewPr>
      <p:cViewPr varScale="1">
        <p:scale>
          <a:sx n="78" d="100"/>
          <a:sy n="78" d="100"/>
        </p:scale>
        <p:origin x="58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3" Type="http://schemas.openxmlformats.org/officeDocument/2006/relationships/customXml" Target="../customXml/item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customXml" Target="../customXml/item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handoutMaster" Target="handoutMasters/handoutMaster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presProps" Target="presProp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viewProps" Target="viewProps.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 Type="http://schemas.openxmlformats.org/officeDocument/2006/relationships/customXml" Target="../customXml/item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theme" Target="theme/theme1.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4185"/>
          </a:xfrm>
          <a:prstGeom prst="rect">
            <a:avLst/>
          </a:prstGeom>
        </p:spPr>
        <p:txBody>
          <a:bodyPr vert="horz" lIns="93031" tIns="46516" rIns="93031" bIns="46516" rtlCol="0"/>
          <a:lstStyle>
            <a:lvl1pPr algn="l">
              <a:defRPr sz="1200" dirty="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963744" y="0"/>
            <a:ext cx="3032337" cy="464185"/>
          </a:xfrm>
          <a:prstGeom prst="rect">
            <a:avLst/>
          </a:prstGeom>
        </p:spPr>
        <p:txBody>
          <a:bodyPr vert="horz" lIns="93031" tIns="46516" rIns="93031" bIns="46516" rtlCol="0"/>
          <a:lstStyle>
            <a:lvl1pPr algn="r">
              <a:defRPr sz="1200">
                <a:latin typeface="Arial" charset="0"/>
                <a:cs typeface="Arial" charset="0"/>
              </a:defRPr>
            </a:lvl1pPr>
          </a:lstStyle>
          <a:p>
            <a:pPr>
              <a:defRPr/>
            </a:pPr>
            <a:fld id="{4DB2060B-ADB3-43A5-9DD6-8A749A8DD275}" type="datetimeFigureOut">
              <a:rPr lang="en-US"/>
              <a:pPr>
                <a:defRPr/>
              </a:pPr>
              <a:t>2/3/2016</a:t>
            </a:fld>
            <a:endParaRPr lang="en-US"/>
          </a:p>
        </p:txBody>
      </p:sp>
      <p:sp>
        <p:nvSpPr>
          <p:cNvPr id="4" name="Footer Placeholder 3"/>
          <p:cNvSpPr>
            <a:spLocks noGrp="1"/>
          </p:cNvSpPr>
          <p:nvPr>
            <p:ph type="ftr" sz="quarter" idx="2"/>
          </p:nvPr>
        </p:nvSpPr>
        <p:spPr>
          <a:xfrm>
            <a:off x="0" y="8817904"/>
            <a:ext cx="3032337" cy="464185"/>
          </a:xfrm>
          <a:prstGeom prst="rect">
            <a:avLst/>
          </a:prstGeom>
        </p:spPr>
        <p:txBody>
          <a:bodyPr vert="horz" lIns="93031" tIns="46516" rIns="93031" bIns="46516" rtlCol="0" anchor="b"/>
          <a:lstStyle>
            <a:lvl1pPr algn="l">
              <a:defRPr sz="1200" dirty="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963744" y="8817904"/>
            <a:ext cx="3032337" cy="464185"/>
          </a:xfrm>
          <a:prstGeom prst="rect">
            <a:avLst/>
          </a:prstGeom>
        </p:spPr>
        <p:txBody>
          <a:bodyPr vert="horz" wrap="square" lIns="93031" tIns="46516" rIns="93031" bIns="46516" numCol="1" anchor="b" anchorCtr="0" compatLnSpc="1">
            <a:prstTxWarp prst="textNoShape">
              <a:avLst/>
            </a:prstTxWarp>
          </a:bodyPr>
          <a:lstStyle>
            <a:lvl1pPr algn="r">
              <a:defRPr sz="1200"/>
            </a:lvl1pPr>
          </a:lstStyle>
          <a:p>
            <a:fld id="{83685E4F-53D8-4166-B715-6CD143D77A83}" type="slidenum">
              <a:rPr lang="en-US" altLang="en-US"/>
              <a:pPr/>
              <a:t>‹#›</a:t>
            </a:fld>
            <a:endParaRPr lang="en-US" altLang="en-US"/>
          </a:p>
        </p:txBody>
      </p:sp>
    </p:spTree>
    <p:extLst>
      <p:ext uri="{BB962C8B-B14F-4D97-AF65-F5344CB8AC3E}">
        <p14:creationId xmlns:p14="http://schemas.microsoft.com/office/powerpoint/2010/main" val="34942420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4185"/>
          </a:xfrm>
          <a:prstGeom prst="rect">
            <a:avLst/>
          </a:prstGeom>
        </p:spPr>
        <p:txBody>
          <a:bodyPr vert="horz" lIns="93031" tIns="46516" rIns="93031" bIns="46516"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963744" y="0"/>
            <a:ext cx="3032337" cy="464185"/>
          </a:xfrm>
          <a:prstGeom prst="rect">
            <a:avLst/>
          </a:prstGeom>
        </p:spPr>
        <p:txBody>
          <a:bodyPr vert="horz" lIns="93031" tIns="46516" rIns="93031" bIns="46516" rtlCol="0"/>
          <a:lstStyle>
            <a:lvl1pPr algn="r" fontAlgn="auto">
              <a:spcBef>
                <a:spcPts val="0"/>
              </a:spcBef>
              <a:spcAft>
                <a:spcPts val="0"/>
              </a:spcAft>
              <a:defRPr sz="1200">
                <a:latin typeface="+mn-lt"/>
                <a:cs typeface="+mn-cs"/>
              </a:defRPr>
            </a:lvl1pPr>
          </a:lstStyle>
          <a:p>
            <a:pPr>
              <a:defRPr/>
            </a:pPr>
            <a:fld id="{C6E56325-9865-4A12-A498-C00C0CB4ADFA}" type="datetimeFigureOut">
              <a:rPr lang="en-US"/>
              <a:pPr>
                <a:defRPr/>
              </a:pPr>
              <a:t>2/3/2016</a:t>
            </a:fld>
            <a:endParaRPr lang="en-US"/>
          </a:p>
        </p:txBody>
      </p:sp>
      <p:sp>
        <p:nvSpPr>
          <p:cNvPr id="4" name="Slide Image Placeholder 3"/>
          <p:cNvSpPr>
            <a:spLocks noGrp="1" noRot="1" noChangeAspect="1"/>
          </p:cNvSpPr>
          <p:nvPr>
            <p:ph type="sldImg" idx="2"/>
          </p:nvPr>
        </p:nvSpPr>
        <p:spPr>
          <a:xfrm>
            <a:off x="1177925" y="696913"/>
            <a:ext cx="4641850" cy="3481387"/>
          </a:xfrm>
          <a:prstGeom prst="rect">
            <a:avLst/>
          </a:prstGeom>
          <a:noFill/>
          <a:ln w="12700">
            <a:solidFill>
              <a:prstClr val="black"/>
            </a:solidFill>
          </a:ln>
        </p:spPr>
        <p:txBody>
          <a:bodyPr vert="horz" lIns="93031" tIns="46516" rIns="93031" bIns="46516" rtlCol="0" anchor="ctr"/>
          <a:lstStyle/>
          <a:p>
            <a:pPr lvl="0"/>
            <a:endParaRPr lang="en-US" noProof="0" smtClean="0"/>
          </a:p>
        </p:txBody>
      </p:sp>
      <p:sp>
        <p:nvSpPr>
          <p:cNvPr id="5" name="Notes Placeholder 4"/>
          <p:cNvSpPr>
            <a:spLocks noGrp="1"/>
          </p:cNvSpPr>
          <p:nvPr>
            <p:ph type="body" sz="quarter" idx="3"/>
          </p:nvPr>
        </p:nvSpPr>
        <p:spPr>
          <a:xfrm>
            <a:off x="699770" y="4409758"/>
            <a:ext cx="5598160" cy="4177665"/>
          </a:xfrm>
          <a:prstGeom prst="rect">
            <a:avLst/>
          </a:prstGeom>
        </p:spPr>
        <p:txBody>
          <a:bodyPr vert="horz" lIns="93031" tIns="46516" rIns="93031" bIns="46516"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17904"/>
            <a:ext cx="3032337" cy="464185"/>
          </a:xfrm>
          <a:prstGeom prst="rect">
            <a:avLst/>
          </a:prstGeom>
        </p:spPr>
        <p:txBody>
          <a:bodyPr vert="horz" lIns="93031" tIns="46516" rIns="93031" bIns="46516"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63744" y="8817904"/>
            <a:ext cx="3032337" cy="464185"/>
          </a:xfrm>
          <a:prstGeom prst="rect">
            <a:avLst/>
          </a:prstGeom>
        </p:spPr>
        <p:txBody>
          <a:bodyPr vert="horz" wrap="square" lIns="93031" tIns="46516" rIns="93031" bIns="46516" numCol="1" anchor="b" anchorCtr="0" compatLnSpc="1">
            <a:prstTxWarp prst="textNoShape">
              <a:avLst/>
            </a:prstTxWarp>
          </a:bodyPr>
          <a:lstStyle>
            <a:lvl1pPr algn="r">
              <a:defRPr sz="1200">
                <a:latin typeface="Calibri" panose="020F0502020204030204" pitchFamily="34" charset="0"/>
              </a:defRPr>
            </a:lvl1pPr>
          </a:lstStyle>
          <a:p>
            <a:fld id="{EF2759DD-5CE9-48B6-9257-DA6882BF1895}" type="slidenum">
              <a:rPr lang="en-US" altLang="en-US"/>
              <a:pPr/>
              <a:t>‹#›</a:t>
            </a:fld>
            <a:endParaRPr lang="en-US" altLang="en-US"/>
          </a:p>
        </p:txBody>
      </p:sp>
    </p:spTree>
    <p:extLst>
      <p:ext uri="{BB962C8B-B14F-4D97-AF65-F5344CB8AC3E}">
        <p14:creationId xmlns:p14="http://schemas.microsoft.com/office/powerpoint/2010/main" val="3202181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fld id="{BD73A208-2FF0-44B1-B4DE-5ECFBD57B5BA}" type="datetime1">
              <a:rPr lang="en-US"/>
              <a:pPr>
                <a:defRPr/>
              </a:pPr>
              <a:t>2/3/2016</a:t>
            </a:fld>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25D3BCE0-4A7B-42B3-9AAB-FFC53C360B94}" type="slidenum">
              <a:rPr lang="en-US" altLang="en-US"/>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dirty="0" smtClean="0">
                <a:solidFill>
                  <a:schemeClr val="accent1">
                    <a:tint val="20000"/>
                  </a:schemeClr>
                </a:solidFill>
              </a:defRPr>
            </a:lvl1pPr>
            <a:extLst/>
          </a:lstStyle>
          <a:p>
            <a:pPr>
              <a:defRPr/>
            </a:pPr>
            <a:r>
              <a:rPr lang="en-US"/>
              <a:t>©1992-2014 by Pearson Education, Inc. All Rights Reserved.</a:t>
            </a:r>
          </a:p>
        </p:txBody>
      </p:sp>
    </p:spTree>
    <p:extLst>
      <p:ext uri="{BB962C8B-B14F-4D97-AF65-F5344CB8AC3E}">
        <p14:creationId xmlns:p14="http://schemas.microsoft.com/office/powerpoint/2010/main" val="2829377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00E3324B-E3EA-41C1-8601-5316669063AD}" type="datetime1">
              <a:rPr lang="en-US"/>
              <a:pPr>
                <a:defRPr/>
              </a:pPr>
              <a:t>2/3/2016</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C8737C3C-ECB0-4326-A692-A337FB2C9A28}" type="slidenum">
              <a:rPr lang="en-US" altLang="en-US"/>
              <a:pPr/>
              <a:t>‹#›</a:t>
            </a:fld>
            <a:endParaRPr lang="en-US" altLang="en-US"/>
          </a:p>
        </p:txBody>
      </p:sp>
    </p:spTree>
    <p:extLst>
      <p:ext uri="{BB962C8B-B14F-4D97-AF65-F5344CB8AC3E}">
        <p14:creationId xmlns:p14="http://schemas.microsoft.com/office/powerpoint/2010/main" val="152574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3592F53B-C6CC-43B5-B518-2056DB0C7A5A}" type="datetime1">
              <a:rPr lang="en-US"/>
              <a:pPr>
                <a:defRPr/>
              </a:pPr>
              <a:t>2/3/2016</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0F2FC7E2-AB87-48DF-981D-88EB15FDCFFC}" type="slidenum">
              <a:rPr lang="en-US" altLang="en-US"/>
              <a:pPr/>
              <a:t>‹#›</a:t>
            </a:fld>
            <a:endParaRPr lang="en-US" altLang="en-US"/>
          </a:p>
        </p:txBody>
      </p:sp>
    </p:spTree>
    <p:extLst>
      <p:ext uri="{BB962C8B-B14F-4D97-AF65-F5344CB8AC3E}">
        <p14:creationId xmlns:p14="http://schemas.microsoft.com/office/powerpoint/2010/main" val="897152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effectLst/>
                <a:latin typeface="Calibri" panose="020F050202020403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p:txBody>
          <a:bodyPr/>
          <a:lstStyle>
            <a:lvl1pPr>
              <a:defRPr sz="2400">
                <a:latin typeface="Calibri" panose="020F0502020204030204" pitchFamily="34" charset="0"/>
              </a:defRPr>
            </a:lvl1pPr>
            <a:lvl2pPr>
              <a:defRPr sz="2000">
                <a:latin typeface="Calibri" panose="020F0502020204030204" pitchFamily="34" charset="0"/>
              </a:defRPr>
            </a:lvl2pPr>
            <a:lvl3pPr>
              <a:defRPr sz="1800">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9"/>
          <p:cNvSpPr>
            <a:spLocks noGrp="1"/>
          </p:cNvSpPr>
          <p:nvPr>
            <p:ph type="dt" sz="half" idx="10"/>
          </p:nvPr>
        </p:nvSpPr>
        <p:spPr/>
        <p:txBody>
          <a:bodyPr/>
          <a:lstStyle>
            <a:lvl1pPr>
              <a:defRPr/>
            </a:lvl1pPr>
          </a:lstStyle>
          <a:p>
            <a:pPr>
              <a:defRPr/>
            </a:pPr>
            <a:fld id="{8AF19897-E05B-46D5-A1AA-E1AF00529C1A}" type="datetime1">
              <a:rPr lang="en-US"/>
              <a:pPr>
                <a:defRPr/>
              </a:pPr>
              <a:t>2/3/2016</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2397A0A0-0149-4E1E-A0C5-125394BECB4E}" type="slidenum">
              <a:rPr lang="en-US" altLang="en-US"/>
              <a:pPr/>
              <a:t>‹#›</a:t>
            </a:fld>
            <a:endParaRPr lang="en-US" altLang="en-US"/>
          </a:p>
        </p:txBody>
      </p:sp>
    </p:spTree>
    <p:extLst>
      <p:ext uri="{BB962C8B-B14F-4D97-AF65-F5344CB8AC3E}">
        <p14:creationId xmlns:p14="http://schemas.microsoft.com/office/powerpoint/2010/main" val="80110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smtClean="0"/>
            </a:lvl1pPr>
            <a:extLst/>
          </a:lstStyle>
          <a:p>
            <a:pPr>
              <a:defRPr/>
            </a:pPr>
            <a:fld id="{2FAA3A2A-941E-4AFF-92D1-15AF2F05AFBB}" type="datetime1">
              <a:rPr lang="en-US"/>
              <a:pPr>
                <a:defRPr/>
              </a:pPr>
              <a:t>2/3/2016</a:t>
            </a:fld>
            <a:endParaRPr lang="en-US"/>
          </a:p>
        </p:txBody>
      </p:sp>
      <p:sp>
        <p:nvSpPr>
          <p:cNvPr id="8" name="Footer Placeholder 4"/>
          <p:cNvSpPr>
            <a:spLocks noGrp="1"/>
          </p:cNvSpPr>
          <p:nvPr>
            <p:ph type="ftr" sz="quarter" idx="11"/>
          </p:nvPr>
        </p:nvSpPr>
        <p:spPr>
          <a:xfrm>
            <a:off x="4114800" y="6408738"/>
            <a:ext cx="2616200" cy="365125"/>
          </a:xfrm>
        </p:spPr>
        <p:txBody>
          <a:bodyPr/>
          <a:lstStyle>
            <a:lvl1pPr>
              <a:defRPr dirty="0" smtClean="0"/>
            </a:lvl1pPr>
            <a:extLst/>
          </a:lstStyle>
          <a:p>
            <a:pPr>
              <a:defRPr/>
            </a:pPr>
            <a:r>
              <a:rPr lang="en-US"/>
              <a:t>©1992-2014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CA3E0896-9F9B-426F-9B22-67FBD12FB632}" type="slidenum">
              <a:rPr lang="en-US" altLang="en-US"/>
              <a:pPr/>
              <a:t>‹#›</a:t>
            </a:fld>
            <a:endParaRPr lang="en-US" altLang="en-US"/>
          </a:p>
        </p:txBody>
      </p:sp>
    </p:spTree>
    <p:extLst>
      <p:ext uri="{BB962C8B-B14F-4D97-AF65-F5344CB8AC3E}">
        <p14:creationId xmlns:p14="http://schemas.microsoft.com/office/powerpoint/2010/main" val="727823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fld id="{1AD66773-BF64-4F78-885B-0D969ACA9AA5}" type="datetime1">
              <a:rPr lang="en-US"/>
              <a:pPr>
                <a:defRPr/>
              </a:pPr>
              <a:t>2/3/2016</a:t>
            </a:fld>
            <a:endParaRPr lang="en-US"/>
          </a:p>
        </p:txBody>
      </p:sp>
      <p:sp>
        <p:nvSpPr>
          <p:cNvPr id="7" name="Footer Placeholder 4"/>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6223CA81-9A15-4DAF-8CD2-9B125F552A5D}" type="slidenum">
              <a:rPr lang="en-US" altLang="en-US"/>
              <a:pPr/>
              <a:t>‹#›</a:t>
            </a:fld>
            <a:endParaRPr lang="en-US" altLang="en-US"/>
          </a:p>
        </p:txBody>
      </p:sp>
    </p:spTree>
    <p:extLst>
      <p:ext uri="{BB962C8B-B14F-4D97-AF65-F5344CB8AC3E}">
        <p14:creationId xmlns:p14="http://schemas.microsoft.com/office/powerpoint/2010/main" val="138655576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smtClean="0"/>
            </a:lvl1pPr>
            <a:extLst/>
          </a:lstStyle>
          <a:p>
            <a:pPr>
              <a:defRPr/>
            </a:pPr>
            <a:fld id="{96CDAAD8-13FD-4EEF-89CA-C75D5EB9C297}" type="datetime1">
              <a:rPr lang="en-US"/>
              <a:pPr>
                <a:defRPr/>
              </a:pPr>
              <a:t>2/3/2016</a:t>
            </a:fld>
            <a:endParaRPr lang="en-US"/>
          </a:p>
        </p:txBody>
      </p:sp>
      <p:sp>
        <p:nvSpPr>
          <p:cNvPr id="6" name="Footer Placeholder 5"/>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DCC6E07C-4E34-4061-AFF4-97F6331F534A}" type="slidenum">
              <a:rPr lang="en-US" altLang="en-US"/>
              <a:pPr/>
              <a:t>‹#›</a:t>
            </a:fld>
            <a:endParaRPr lang="en-US" altLang="en-US"/>
          </a:p>
        </p:txBody>
      </p:sp>
    </p:spTree>
    <p:extLst>
      <p:ext uri="{BB962C8B-B14F-4D97-AF65-F5344CB8AC3E}">
        <p14:creationId xmlns:p14="http://schemas.microsoft.com/office/powerpoint/2010/main" val="5486544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extLst/>
          </a:lstStyle>
          <a:p>
            <a:pPr>
              <a:defRPr/>
            </a:pPr>
            <a:fld id="{F79E9735-EF34-4BAD-8461-2DD8FD2596DB}" type="datetime1">
              <a:rPr lang="en-US"/>
              <a:pPr>
                <a:defRPr/>
              </a:pPr>
              <a:t>2/3/2016</a:t>
            </a:fld>
            <a:endParaRPr lang="en-US"/>
          </a:p>
        </p:txBody>
      </p:sp>
      <p:sp>
        <p:nvSpPr>
          <p:cNvPr id="8" name="Footer Placeholder 7"/>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88641944-E441-43F4-A83D-55C8BC8A6F2C}" type="slidenum">
              <a:rPr lang="en-US" altLang="en-US"/>
              <a:pPr/>
              <a:t>‹#›</a:t>
            </a:fld>
            <a:endParaRPr lang="en-US" altLang="en-US"/>
          </a:p>
        </p:txBody>
      </p:sp>
    </p:spTree>
    <p:extLst>
      <p:ext uri="{BB962C8B-B14F-4D97-AF65-F5344CB8AC3E}">
        <p14:creationId xmlns:p14="http://schemas.microsoft.com/office/powerpoint/2010/main" val="393956925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extLst/>
          </a:lstStyle>
          <a:p>
            <a:pPr>
              <a:defRPr/>
            </a:pPr>
            <a:fld id="{C2B9F0F9-FC7F-4E6C-8D98-57D73F679FB8}" type="datetime1">
              <a:rPr lang="en-US"/>
              <a:pPr>
                <a:defRPr/>
              </a:pPr>
              <a:t>2/3/2016</a:t>
            </a:fld>
            <a:endParaRPr lang="en-US"/>
          </a:p>
        </p:txBody>
      </p:sp>
      <p:sp>
        <p:nvSpPr>
          <p:cNvPr id="4" name="Footer Placeholder 3"/>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B0358672-AE26-4E5A-9D5A-6C6E60351E5E}" type="slidenum">
              <a:rPr lang="en-US" altLang="en-US"/>
              <a:pPr/>
              <a:t>‹#›</a:t>
            </a:fld>
            <a:endParaRPr lang="en-US" altLang="en-US"/>
          </a:p>
        </p:txBody>
      </p:sp>
    </p:spTree>
    <p:extLst>
      <p:ext uri="{BB962C8B-B14F-4D97-AF65-F5344CB8AC3E}">
        <p14:creationId xmlns:p14="http://schemas.microsoft.com/office/powerpoint/2010/main" val="279353301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C339CB0E-7042-4B67-8B52-65A8D65BF41E}" type="datetime1">
              <a:rPr lang="en-US"/>
              <a:pPr>
                <a:defRPr/>
              </a:pPr>
              <a:t>2/3/2016</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C8ED37CD-9E60-43BE-8196-977CFBD46BAE}" type="slidenum">
              <a:rPr lang="en-US" altLang="en-US"/>
              <a:pPr/>
              <a:t>‹#›</a:t>
            </a:fld>
            <a:endParaRPr lang="en-US" altLang="en-US"/>
          </a:p>
        </p:txBody>
      </p:sp>
    </p:spTree>
    <p:extLst>
      <p:ext uri="{BB962C8B-B14F-4D97-AF65-F5344CB8AC3E}">
        <p14:creationId xmlns:p14="http://schemas.microsoft.com/office/powerpoint/2010/main" val="237437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fld id="{937DDA2D-1407-4279-87B3-EA2554FBDDCD}" type="datetime1">
              <a:rPr lang="en-US"/>
              <a:pPr>
                <a:defRPr/>
              </a:pPr>
              <a:t>2/3/2016</a:t>
            </a:fld>
            <a:endParaRPr lang="en-US"/>
          </a:p>
        </p:txBody>
      </p:sp>
      <p:sp>
        <p:nvSpPr>
          <p:cNvPr id="6" name="Footer Placeholder 5"/>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A524F0F4-C279-4A1E-9575-C82EA1161609}" type="slidenum">
              <a:rPr lang="en-US" altLang="en-US"/>
              <a:pPr/>
              <a:t>‹#›</a:t>
            </a:fld>
            <a:endParaRPr lang="en-US" altLang="en-US"/>
          </a:p>
        </p:txBody>
      </p:sp>
    </p:spTree>
    <p:extLst>
      <p:ext uri="{BB962C8B-B14F-4D97-AF65-F5344CB8AC3E}">
        <p14:creationId xmlns:p14="http://schemas.microsoft.com/office/powerpoint/2010/main" val="105099728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fld id="{1086A10F-7EBE-4886-8CE4-E41138B3702D}" type="datetime1">
              <a:rPr lang="en-US"/>
              <a:pPr>
                <a:defRPr/>
              </a:pPr>
              <a:t>2/3/2016</a:t>
            </a:fld>
            <a:endParaRPr lang="en-US"/>
          </a:p>
        </p:txBody>
      </p:sp>
      <p:sp>
        <p:nvSpPr>
          <p:cNvPr id="12" name="Footer Placeholder 5"/>
          <p:cNvSpPr>
            <a:spLocks noGrp="1"/>
          </p:cNvSpPr>
          <p:nvPr>
            <p:ph type="ftr" sz="quarter" idx="11"/>
          </p:nvPr>
        </p:nvSpPr>
        <p:spPr>
          <a:xfrm>
            <a:off x="4379913" y="6408738"/>
            <a:ext cx="2351087" cy="365125"/>
          </a:xfrm>
        </p:spPr>
        <p:txBody>
          <a:bodyPr/>
          <a:lstStyle>
            <a:lvl1pPr>
              <a:defRPr dirty="0" smtClean="0">
                <a:solidFill>
                  <a:schemeClr val="tx1"/>
                </a:solidFill>
              </a:defRPr>
            </a:lvl1pPr>
            <a:extLst/>
          </a:lstStyle>
          <a:p>
            <a:pPr>
              <a:defRPr/>
            </a:pPr>
            <a:r>
              <a:rPr lang="en-US"/>
              <a:t>©1992-2014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AADA5637-37AC-40EA-A273-ADF89F992730}" type="slidenum">
              <a:rPr lang="en-US" altLang="en-US"/>
              <a:pPr/>
              <a:t>‹#›</a:t>
            </a:fld>
            <a:endParaRPr lang="en-US" altLang="en-US"/>
          </a:p>
        </p:txBody>
      </p:sp>
    </p:spTree>
    <p:extLst>
      <p:ext uri="{BB962C8B-B14F-4D97-AF65-F5344CB8AC3E}">
        <p14:creationId xmlns:p14="http://schemas.microsoft.com/office/powerpoint/2010/main" val="372023487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13FDBBEE-5875-4146-8E45-7ACDCFED32B5}" type="datetime1">
              <a:rPr lang="en-US"/>
              <a:pPr>
                <a:defRPr/>
              </a:pPr>
              <a:t>2/3/2016</a:t>
            </a:fld>
            <a:endParaRPr lang="en-US"/>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dirty="0" smtClean="0">
                <a:solidFill>
                  <a:schemeClr val="tx1"/>
                </a:solidFill>
                <a:latin typeface="+mn-lt"/>
                <a:cs typeface="+mn-cs"/>
              </a:defRPr>
            </a:lvl1pPr>
            <a:extLst/>
          </a:lstStyle>
          <a:p>
            <a:pPr>
              <a:defRPr/>
            </a:pPr>
            <a:r>
              <a:rPr lang="en-US"/>
              <a:t>©1992-2014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924DE092-D785-4E29-AC62-0B437719740E}" type="slidenum">
              <a:rPr lang="en-US" altLang="en-US"/>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42" r:id="rId7"/>
    <p:sldLayoutId id="2147483752" r:id="rId8"/>
    <p:sldLayoutId id="2147483753" r:id="rId9"/>
    <p:sldLayoutId id="2147483743" r:id="rId10"/>
    <p:sldLayoutId id="2147483744" r:id="rId11"/>
    <p:sldLayoutId id="214748374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
            </a:r>
            <a:br>
              <a:rPr lang="en-US" smtClean="0"/>
            </a:br>
            <a:r>
              <a:rPr lang="en-US" smtClean="0"/>
              <a:t>Chapter 6, </a:t>
            </a:r>
            <a:br>
              <a:rPr lang="en-US" smtClean="0"/>
            </a:br>
            <a:r>
              <a:rPr lang="en-US" smtClean="0">
                <a:solidFill>
                  <a:srgbClr val="FF0000"/>
                </a:solidFill>
              </a:rPr>
              <a:t>Functions</a:t>
            </a:r>
            <a:r>
              <a:rPr lang="en-US" smtClean="0"/>
              <a:t> and an </a:t>
            </a:r>
            <a:br>
              <a:rPr lang="en-US" smtClean="0"/>
            </a:br>
            <a:r>
              <a:rPr lang="en-US" smtClean="0"/>
              <a:t>Introduction to </a:t>
            </a:r>
            <a:r>
              <a:rPr lang="en-US" smtClean="0">
                <a:solidFill>
                  <a:srgbClr val="FF0000"/>
                </a:solidFill>
              </a:rPr>
              <a:t>Recursion</a:t>
            </a:r>
          </a:p>
        </p:txBody>
      </p:sp>
      <p:sp>
        <p:nvSpPr>
          <p:cNvPr id="10243" name="Subtitle 3"/>
          <p:cNvSpPr>
            <a:spLocks noGrp="1"/>
          </p:cNvSpPr>
          <p:nvPr>
            <p:ph type="subTitle" idx="1"/>
          </p:nvPr>
        </p:nvSpPr>
        <p:spPr/>
        <p:txBody>
          <a:bodyPr/>
          <a:lstStyle/>
          <a:p>
            <a:r>
              <a:rPr lang="en-US" altLang="en-US" smtClean="0"/>
              <a:t>C++ How to Program, 9/e</a:t>
            </a:r>
          </a:p>
          <a:p>
            <a:endParaRPr lang="en-US" altLang="en-US" smtClean="0"/>
          </a:p>
        </p:txBody>
      </p:sp>
      <p:sp>
        <p:nvSpPr>
          <p:cNvPr id="5" name="Footer Placeholder 4"/>
          <p:cNvSpPr>
            <a:spLocks noGrp="1"/>
          </p:cNvSpPr>
          <p:nvPr>
            <p:ph type="ftr" sz="quarter" idx="12"/>
          </p:nvPr>
        </p:nvSpPr>
        <p:spPr/>
        <p:txBody>
          <a:bodyPr/>
          <a:lstStyle/>
          <a:p>
            <a:r>
              <a:rPr lang="en-US" smtClean="0"/>
              <a:t>©1992-2014 by Pearson Education, Inc.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cpphtp9_06_Page_0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cpphtp9_06_Page_06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cpphtp9_06_Page_06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6.10  Storage Classes and Storage Duration (cont.)</a:t>
            </a:r>
          </a:p>
        </p:txBody>
      </p:sp>
      <p:sp>
        <p:nvSpPr>
          <p:cNvPr id="94211" name="Text Placeholder 2"/>
          <p:cNvSpPr>
            <a:spLocks noGrp="1"/>
          </p:cNvSpPr>
          <p:nvPr>
            <p:ph type="body" idx="1"/>
          </p:nvPr>
        </p:nvSpPr>
        <p:spPr/>
        <p:txBody>
          <a:bodyPr/>
          <a:lstStyle/>
          <a:p>
            <a:r>
              <a:rPr lang="en-US" smtClean="0">
                <a:solidFill>
                  <a:srgbClr val="FF0000"/>
                </a:solidFill>
              </a:rPr>
              <a:t>Static</a:t>
            </a:r>
            <a:r>
              <a:rPr lang="en-US" smtClean="0"/>
              <a:t> Storage Duration </a:t>
            </a:r>
          </a:p>
          <a:p>
            <a:r>
              <a:rPr lang="en-US" smtClean="0"/>
              <a:t>Keywords </a:t>
            </a:r>
            <a:r>
              <a:rPr lang="en-US" smtClean="0">
                <a:solidFill>
                  <a:srgbClr val="0000FF"/>
                </a:solidFill>
              </a:rPr>
              <a:t>extern</a:t>
            </a:r>
            <a:r>
              <a:rPr lang="en-US" smtClean="0"/>
              <a:t> and </a:t>
            </a:r>
            <a:r>
              <a:rPr lang="en-US" smtClean="0">
                <a:solidFill>
                  <a:srgbClr val="0000FF"/>
                </a:solidFill>
              </a:rPr>
              <a:t>static</a:t>
            </a:r>
            <a:r>
              <a:rPr lang="en-US" smtClean="0"/>
              <a:t> declare identifiers for variables with static storage duration and for functions.</a:t>
            </a:r>
          </a:p>
          <a:p>
            <a:pPr lvl="1"/>
            <a:r>
              <a:rPr lang="en-US" smtClean="0"/>
              <a:t>Exist from the point at which the program begins execution and until the program terminates. </a:t>
            </a:r>
          </a:p>
          <a:p>
            <a:r>
              <a:rPr lang="en-US" smtClean="0"/>
              <a:t>Such a variable is initialized once when its declaration is encountered. </a:t>
            </a:r>
          </a:p>
        </p:txBody>
      </p:sp>
      <p:sp>
        <p:nvSpPr>
          <p:cNvPr id="952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6.10  Storage Classes and Storage Duration (cont.)</a:t>
            </a:r>
          </a:p>
        </p:txBody>
      </p:sp>
      <p:sp>
        <p:nvSpPr>
          <p:cNvPr id="94211" name="Text Placeholder 2"/>
          <p:cNvSpPr>
            <a:spLocks noGrp="1"/>
          </p:cNvSpPr>
          <p:nvPr>
            <p:ph type="body" idx="1"/>
          </p:nvPr>
        </p:nvSpPr>
        <p:spPr/>
        <p:txBody>
          <a:bodyPr/>
          <a:lstStyle/>
          <a:p>
            <a:r>
              <a:rPr lang="en-US" smtClean="0"/>
              <a:t>Identifiers with Static Storage Duration</a:t>
            </a:r>
          </a:p>
          <a:p>
            <a:r>
              <a:rPr lang="en-US" smtClean="0"/>
              <a:t>There are two types of identifiers with static storage duration</a:t>
            </a:r>
          </a:p>
          <a:p>
            <a:pPr lvl="1"/>
            <a:r>
              <a:rPr lang="en-US" smtClean="0"/>
              <a:t>external identifiers (such as global variables and global function names) </a:t>
            </a:r>
          </a:p>
          <a:p>
            <a:pPr lvl="1"/>
            <a:r>
              <a:rPr lang="en-US" smtClean="0">
                <a:solidFill>
                  <a:srgbClr val="FF0000"/>
                </a:solidFill>
              </a:rPr>
              <a:t>local variables declared with the storage-class specifier </a:t>
            </a:r>
            <a:r>
              <a:rPr lang="en-US" smtClean="0">
                <a:solidFill>
                  <a:srgbClr val="0000FF"/>
                </a:solidFill>
              </a:rPr>
              <a:t>static</a:t>
            </a:r>
            <a:r>
              <a:rPr lang="en-US" smtClean="0">
                <a:solidFill>
                  <a:srgbClr val="FF0000"/>
                </a:solidFill>
              </a:rPr>
              <a:t>.</a:t>
            </a:r>
          </a:p>
        </p:txBody>
      </p:sp>
      <p:sp>
        <p:nvSpPr>
          <p:cNvPr id="952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cpphtp9_06_Page_06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 descr="cpphtp9_06_Page_06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6.10  Storage Classes and Storage Duration (cont.)</a:t>
            </a:r>
          </a:p>
        </p:txBody>
      </p:sp>
      <p:sp>
        <p:nvSpPr>
          <p:cNvPr id="97283" name="Text Placeholder 2"/>
          <p:cNvSpPr>
            <a:spLocks noGrp="1"/>
          </p:cNvSpPr>
          <p:nvPr>
            <p:ph type="body" idx="1"/>
          </p:nvPr>
        </p:nvSpPr>
        <p:spPr/>
        <p:txBody>
          <a:bodyPr/>
          <a:lstStyle/>
          <a:p>
            <a:pPr>
              <a:spcBef>
                <a:spcPts val="600"/>
              </a:spcBef>
              <a:spcAft>
                <a:spcPts val="600"/>
              </a:spcAft>
            </a:pPr>
            <a:r>
              <a:rPr lang="en-US" smtClean="0">
                <a:solidFill>
                  <a:srgbClr val="FF0000"/>
                </a:solidFill>
              </a:rPr>
              <a:t>static Local Variables</a:t>
            </a:r>
          </a:p>
          <a:p>
            <a:pPr>
              <a:spcBef>
                <a:spcPts val="600"/>
              </a:spcBef>
              <a:spcAft>
                <a:spcPts val="600"/>
              </a:spcAft>
            </a:pPr>
            <a:r>
              <a:rPr lang="en-US" smtClean="0"/>
              <a:t>Local variables declared static are still known only in the function in which they’re declared, but, unlike automatic variables, </a:t>
            </a:r>
            <a:r>
              <a:rPr lang="en-US" smtClean="0">
                <a:solidFill>
                  <a:srgbClr val="FF0000"/>
                </a:solidFill>
              </a:rPr>
              <a:t>static local variables retain their values when the function returns to its caller.</a:t>
            </a:r>
          </a:p>
          <a:p>
            <a:pPr>
              <a:spcBef>
                <a:spcPts val="600"/>
              </a:spcBef>
              <a:spcAft>
                <a:spcPts val="600"/>
              </a:spcAft>
            </a:pPr>
            <a:r>
              <a:rPr lang="en-US" smtClean="0"/>
              <a:t>The next time the function is called, the static local variables contain the values they had when the function last completed execution.</a:t>
            </a:r>
          </a:p>
        </p:txBody>
      </p:sp>
      <p:sp>
        <p:nvSpPr>
          <p:cNvPr id="9830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6.11  Scope Rules</a:t>
            </a:r>
          </a:p>
        </p:txBody>
      </p:sp>
      <p:sp>
        <p:nvSpPr>
          <p:cNvPr id="118787" name="Text Placeholder 2"/>
          <p:cNvSpPr>
            <a:spLocks noGrp="1"/>
          </p:cNvSpPr>
          <p:nvPr>
            <p:ph type="body" idx="1"/>
          </p:nvPr>
        </p:nvSpPr>
        <p:spPr/>
        <p:txBody>
          <a:bodyPr/>
          <a:lstStyle/>
          <a:p>
            <a:r>
              <a:rPr lang="en-US" altLang="en-US" smtClean="0"/>
              <a:t>The portion of the program where an identifier can be used is known as its scope.</a:t>
            </a:r>
            <a:br>
              <a:rPr lang="en-US" altLang="en-US" smtClean="0"/>
            </a:br>
            <a:endParaRPr lang="en-US" altLang="en-US" smtClean="0"/>
          </a:p>
          <a:p>
            <a:r>
              <a:rPr lang="en-US" altLang="en-US" smtClean="0"/>
              <a:t>This section discusses</a:t>
            </a:r>
          </a:p>
          <a:p>
            <a:pPr lvl="1"/>
            <a:r>
              <a:rPr lang="en-US" altLang="en-US" smtClean="0">
                <a:solidFill>
                  <a:srgbClr val="FF0000"/>
                </a:solidFill>
              </a:rPr>
              <a:t>block</a:t>
            </a:r>
            <a:r>
              <a:rPr lang="en-US" altLang="en-US" smtClean="0"/>
              <a:t> scope </a:t>
            </a:r>
          </a:p>
          <a:p>
            <a:pPr lvl="1"/>
            <a:r>
              <a:rPr lang="en-US" altLang="en-US" smtClean="0">
                <a:solidFill>
                  <a:srgbClr val="FF0000"/>
                </a:solidFill>
              </a:rPr>
              <a:t>function</a:t>
            </a:r>
            <a:r>
              <a:rPr lang="en-US" altLang="en-US" smtClean="0"/>
              <a:t> scope,</a:t>
            </a:r>
          </a:p>
          <a:p>
            <a:pPr lvl="1"/>
            <a:r>
              <a:rPr lang="en-US" altLang="en-US" smtClean="0">
                <a:solidFill>
                  <a:srgbClr val="FF0000"/>
                </a:solidFill>
              </a:rPr>
              <a:t>global namespace </a:t>
            </a:r>
            <a:r>
              <a:rPr lang="en-US" altLang="en-US" smtClean="0"/>
              <a:t>scope</a:t>
            </a:r>
          </a:p>
          <a:p>
            <a:pPr lvl="1"/>
            <a:r>
              <a:rPr lang="en-US" altLang="en-US" smtClean="0">
                <a:solidFill>
                  <a:srgbClr val="FF0000"/>
                </a:solidFill>
              </a:rPr>
              <a:t>function-prototype</a:t>
            </a:r>
            <a:r>
              <a:rPr lang="en-US" altLang="en-US" smtClean="0"/>
              <a:t> scope</a:t>
            </a:r>
          </a:p>
        </p:txBody>
      </p:sp>
      <p:sp>
        <p:nvSpPr>
          <p:cNvPr id="993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6.11  Scope Rules (cont.)</a:t>
            </a:r>
          </a:p>
        </p:txBody>
      </p:sp>
      <p:sp>
        <p:nvSpPr>
          <p:cNvPr id="98307" name="Text Placeholder 2"/>
          <p:cNvSpPr>
            <a:spLocks noGrp="1"/>
          </p:cNvSpPr>
          <p:nvPr>
            <p:ph type="body" idx="1"/>
          </p:nvPr>
        </p:nvSpPr>
        <p:spPr/>
        <p:txBody>
          <a:bodyPr>
            <a:normAutofit lnSpcReduction="10000"/>
          </a:bodyPr>
          <a:lstStyle/>
          <a:p>
            <a:pPr>
              <a:spcBef>
                <a:spcPts val="600"/>
              </a:spcBef>
              <a:spcAft>
                <a:spcPts val="600"/>
              </a:spcAft>
            </a:pPr>
            <a:r>
              <a:rPr lang="en-US" smtClean="0">
                <a:solidFill>
                  <a:srgbClr val="FF0000"/>
                </a:solidFill>
              </a:rPr>
              <a:t>Block Scope</a:t>
            </a:r>
          </a:p>
          <a:p>
            <a:pPr>
              <a:spcBef>
                <a:spcPts val="600"/>
              </a:spcBef>
              <a:spcAft>
                <a:spcPts val="600"/>
              </a:spcAft>
            </a:pPr>
            <a:r>
              <a:rPr lang="en-US" smtClean="0"/>
              <a:t>Identifiers declared inside a block have block scope, which begins at the identifier’s declaration and ends at the terminating right brace (}) of the block in which the identifier is declared. </a:t>
            </a:r>
          </a:p>
          <a:p>
            <a:pPr>
              <a:spcBef>
                <a:spcPts val="600"/>
              </a:spcBef>
              <a:spcAft>
                <a:spcPts val="600"/>
              </a:spcAft>
            </a:pPr>
            <a:r>
              <a:rPr lang="en-US" smtClean="0"/>
              <a:t>Local variables have block scope, as do function parameters. </a:t>
            </a:r>
          </a:p>
          <a:p>
            <a:pPr>
              <a:spcBef>
                <a:spcPts val="600"/>
              </a:spcBef>
              <a:spcAft>
                <a:spcPts val="600"/>
              </a:spcAft>
            </a:pPr>
            <a:r>
              <a:rPr lang="en-US" smtClean="0"/>
              <a:t>Any block can contain variable declarations. </a:t>
            </a:r>
          </a:p>
          <a:p>
            <a:pPr>
              <a:lnSpc>
                <a:spcPct val="110000"/>
              </a:lnSpc>
              <a:spcBef>
                <a:spcPts val="600"/>
              </a:spcBef>
              <a:spcAft>
                <a:spcPts val="600"/>
              </a:spcAft>
            </a:pPr>
            <a:r>
              <a:rPr lang="en-US" smtClean="0"/>
              <a:t>When blocks are nested and an identifier in an outer block has the same name as an identifier in an inner block, the identifier in the outer block is “hidden” until the inner block terminates. </a:t>
            </a:r>
          </a:p>
        </p:txBody>
      </p:sp>
      <p:sp>
        <p:nvSpPr>
          <p:cNvPr id="993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6.11  Scope Rules (cont.)</a:t>
            </a:r>
          </a:p>
        </p:txBody>
      </p:sp>
      <p:sp>
        <p:nvSpPr>
          <p:cNvPr id="120835" name="Text Placeholder 2"/>
          <p:cNvSpPr>
            <a:spLocks noGrp="1"/>
          </p:cNvSpPr>
          <p:nvPr>
            <p:ph type="body" idx="1"/>
          </p:nvPr>
        </p:nvSpPr>
        <p:spPr/>
        <p:txBody>
          <a:bodyPr/>
          <a:lstStyle/>
          <a:p>
            <a:pPr>
              <a:spcBef>
                <a:spcPts val="600"/>
              </a:spcBef>
              <a:spcAft>
                <a:spcPts val="600"/>
              </a:spcAft>
            </a:pPr>
            <a:r>
              <a:rPr lang="en-US" altLang="en-US" smtClean="0"/>
              <a:t>The inner block “sees” its own local identifier’s value and not that of the enclosing block’s identically named identifier. </a:t>
            </a:r>
          </a:p>
          <a:p>
            <a:pPr>
              <a:spcBef>
                <a:spcPts val="600"/>
              </a:spcBef>
              <a:spcAft>
                <a:spcPts val="600"/>
              </a:spcAft>
            </a:pPr>
            <a:r>
              <a:rPr lang="en-US" altLang="en-US" smtClean="0"/>
              <a:t>Local variables declared static still have block scope, even though they exist from the time the program begins execution.</a:t>
            </a:r>
          </a:p>
          <a:p>
            <a:pPr>
              <a:spcBef>
                <a:spcPts val="600"/>
              </a:spcBef>
              <a:spcAft>
                <a:spcPts val="600"/>
              </a:spcAft>
            </a:pPr>
            <a:r>
              <a:rPr lang="en-US" altLang="en-US" smtClean="0"/>
              <a:t>Storage duration does not affect an identifier’s scope.</a:t>
            </a:r>
          </a:p>
        </p:txBody>
      </p:sp>
      <p:sp>
        <p:nvSpPr>
          <p:cNvPr id="993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6.3  </a:t>
            </a:r>
            <a:r>
              <a:rPr lang="en-US" smtClean="0">
                <a:solidFill>
                  <a:srgbClr val="FF0000"/>
                </a:solidFill>
              </a:rPr>
              <a:t>Math Library Functions</a:t>
            </a:r>
          </a:p>
        </p:txBody>
      </p:sp>
      <p:sp>
        <p:nvSpPr>
          <p:cNvPr id="20483" name="Text Placeholder 2"/>
          <p:cNvSpPr>
            <a:spLocks noGrp="1"/>
          </p:cNvSpPr>
          <p:nvPr>
            <p:ph type="body" idx="1"/>
          </p:nvPr>
        </p:nvSpPr>
        <p:spPr/>
        <p:txBody>
          <a:bodyPr>
            <a:normAutofit fontScale="92500" lnSpcReduction="20000"/>
          </a:bodyPr>
          <a:lstStyle/>
          <a:p>
            <a:pPr>
              <a:lnSpc>
                <a:spcPct val="110000"/>
              </a:lnSpc>
              <a:spcBef>
                <a:spcPts val="600"/>
              </a:spcBef>
              <a:spcAft>
                <a:spcPts val="600"/>
              </a:spcAft>
            </a:pPr>
            <a:r>
              <a:rPr lang="en-US" altLang="en-US" smtClean="0"/>
              <a:t>Often functions are not members of a class.</a:t>
            </a:r>
          </a:p>
          <a:p>
            <a:pPr lvl="1">
              <a:lnSpc>
                <a:spcPct val="110000"/>
              </a:lnSpc>
              <a:spcBef>
                <a:spcPts val="600"/>
              </a:spcBef>
              <a:spcAft>
                <a:spcPts val="600"/>
              </a:spcAft>
            </a:pPr>
            <a:r>
              <a:rPr lang="en-US" altLang="en-US" smtClean="0"/>
              <a:t>These are called </a:t>
            </a:r>
            <a:r>
              <a:rPr lang="en-US" altLang="en-US" smtClean="0">
                <a:solidFill>
                  <a:srgbClr val="0000FF"/>
                </a:solidFill>
              </a:rPr>
              <a:t>global functions</a:t>
            </a:r>
            <a:r>
              <a:rPr lang="en-US" altLang="en-US" smtClean="0"/>
              <a:t>.</a:t>
            </a:r>
          </a:p>
          <a:p>
            <a:pPr>
              <a:lnSpc>
                <a:spcPct val="110000"/>
              </a:lnSpc>
              <a:spcBef>
                <a:spcPts val="600"/>
              </a:spcBef>
              <a:spcAft>
                <a:spcPts val="600"/>
              </a:spcAft>
            </a:pPr>
            <a:r>
              <a:rPr lang="en-US" altLang="en-US" smtClean="0">
                <a:solidFill>
                  <a:srgbClr val="FF0000"/>
                </a:solidFill>
              </a:rPr>
              <a:t>Function prototypes for global functions can be placed in header files so that the global functions can be reused in any program that includes the header file </a:t>
            </a:r>
            <a:r>
              <a:rPr lang="en-US" altLang="en-US" smtClean="0">
                <a:solidFill>
                  <a:srgbClr val="0000FF"/>
                </a:solidFill>
              </a:rPr>
              <a:t>and that can link to the function’s object code.</a:t>
            </a:r>
          </a:p>
          <a:p>
            <a:pPr>
              <a:lnSpc>
                <a:spcPct val="110000"/>
              </a:lnSpc>
              <a:spcBef>
                <a:spcPts val="600"/>
              </a:spcBef>
              <a:spcAft>
                <a:spcPts val="600"/>
              </a:spcAft>
            </a:pPr>
            <a:r>
              <a:rPr lang="en-US" altLang="en-US" smtClean="0"/>
              <a:t>The &lt;</a:t>
            </a:r>
            <a:r>
              <a:rPr lang="en-US" altLang="en-US" err="1" smtClean="0">
                <a:solidFill>
                  <a:srgbClr val="0000FF"/>
                </a:solidFill>
              </a:rPr>
              <a:t>cmath</a:t>
            </a:r>
            <a:r>
              <a:rPr lang="en-US" altLang="en-US" smtClean="0"/>
              <a:t>&gt; header file provides a collection of functions that enable you to perform common mathematical calculations.</a:t>
            </a:r>
          </a:p>
          <a:p>
            <a:pPr>
              <a:lnSpc>
                <a:spcPct val="110000"/>
              </a:lnSpc>
              <a:spcBef>
                <a:spcPts val="600"/>
              </a:spcBef>
              <a:spcAft>
                <a:spcPts val="600"/>
              </a:spcAft>
            </a:pPr>
            <a:r>
              <a:rPr lang="en-US" altLang="en-US" smtClean="0">
                <a:solidFill>
                  <a:srgbClr val="FF0000"/>
                </a:solidFill>
              </a:rPr>
              <a:t>All functions in the &lt;</a:t>
            </a:r>
            <a:r>
              <a:rPr lang="en-US" altLang="en-US" err="1" smtClean="0">
                <a:solidFill>
                  <a:srgbClr val="FF0000"/>
                </a:solidFill>
              </a:rPr>
              <a:t>cmath</a:t>
            </a:r>
            <a:r>
              <a:rPr lang="en-US" altLang="en-US" smtClean="0">
                <a:solidFill>
                  <a:srgbClr val="FF0000"/>
                </a:solidFill>
              </a:rPr>
              <a:t>&gt; header file are global functions</a:t>
            </a:r>
            <a:r>
              <a:rPr lang="en-US" altLang="en-US" smtClean="0"/>
              <a:t>—therefore, each is called simply by specifying the name of the function followed by parentheses containing the function’s arguments.</a:t>
            </a:r>
          </a:p>
        </p:txBody>
      </p:sp>
      <p:sp>
        <p:nvSpPr>
          <p:cNvPr id="2150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 descr="cpphtp9_06_Page_06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1" descr="cpphtp9_06_Page_06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6.11  Scope Rules (cont.)</a:t>
            </a:r>
          </a:p>
        </p:txBody>
      </p:sp>
      <p:sp>
        <p:nvSpPr>
          <p:cNvPr id="98307" name="Text Placeholder 2"/>
          <p:cNvSpPr>
            <a:spLocks noGrp="1"/>
          </p:cNvSpPr>
          <p:nvPr>
            <p:ph type="body" idx="1"/>
          </p:nvPr>
        </p:nvSpPr>
        <p:spPr/>
        <p:txBody>
          <a:bodyPr/>
          <a:lstStyle/>
          <a:p>
            <a:pPr>
              <a:spcBef>
                <a:spcPts val="600"/>
              </a:spcBef>
              <a:spcAft>
                <a:spcPts val="600"/>
              </a:spcAft>
            </a:pPr>
            <a:r>
              <a:rPr lang="en-US" smtClean="0">
                <a:solidFill>
                  <a:srgbClr val="FF0000"/>
                </a:solidFill>
              </a:rPr>
              <a:t>Function Scope</a:t>
            </a:r>
          </a:p>
          <a:p>
            <a:pPr>
              <a:spcBef>
                <a:spcPts val="600"/>
              </a:spcBef>
              <a:spcAft>
                <a:spcPts val="600"/>
              </a:spcAft>
            </a:pPr>
            <a:r>
              <a:rPr lang="en-US" smtClean="0">
                <a:solidFill>
                  <a:srgbClr val="0000FF"/>
                </a:solidFill>
              </a:rPr>
              <a:t>Labels</a:t>
            </a:r>
            <a:r>
              <a:rPr lang="en-US" smtClean="0"/>
              <a:t> (identifiers followed by a colon such as </a:t>
            </a:r>
            <a:r>
              <a:rPr lang="en-US" smtClean="0">
                <a:solidFill>
                  <a:srgbClr val="0000FF"/>
                </a:solidFill>
              </a:rPr>
              <a:t>start:</a:t>
            </a:r>
            <a:r>
              <a:rPr lang="en-US" smtClean="0"/>
              <a:t> or a </a:t>
            </a:r>
            <a:r>
              <a:rPr lang="en-US" smtClean="0">
                <a:solidFill>
                  <a:srgbClr val="0000FF"/>
                </a:solidFill>
              </a:rPr>
              <a:t>case label in a switch statement</a:t>
            </a:r>
            <a:r>
              <a:rPr lang="en-US" smtClean="0"/>
              <a:t>) are the only identifiers with function scope. </a:t>
            </a:r>
          </a:p>
          <a:p>
            <a:pPr>
              <a:spcBef>
                <a:spcPts val="600"/>
              </a:spcBef>
              <a:spcAft>
                <a:spcPts val="600"/>
              </a:spcAft>
            </a:pPr>
            <a:r>
              <a:rPr lang="en-US" smtClean="0"/>
              <a:t>Labels can be used anywhere in the function in which they appear, but cannot be referenced outside the function body. </a:t>
            </a:r>
          </a:p>
        </p:txBody>
      </p:sp>
      <p:sp>
        <p:nvSpPr>
          <p:cNvPr id="993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6.11  Scope Rules (cont.)</a:t>
            </a:r>
          </a:p>
        </p:txBody>
      </p:sp>
      <p:sp>
        <p:nvSpPr>
          <p:cNvPr id="99331" name="Text Placeholder 2"/>
          <p:cNvSpPr>
            <a:spLocks noGrp="1"/>
          </p:cNvSpPr>
          <p:nvPr>
            <p:ph type="body" idx="1"/>
          </p:nvPr>
        </p:nvSpPr>
        <p:spPr/>
        <p:txBody>
          <a:bodyPr/>
          <a:lstStyle/>
          <a:p>
            <a:pPr>
              <a:spcBef>
                <a:spcPts val="600"/>
              </a:spcBef>
              <a:spcAft>
                <a:spcPts val="600"/>
              </a:spcAft>
            </a:pPr>
            <a:r>
              <a:rPr lang="en-US" smtClean="0">
                <a:solidFill>
                  <a:srgbClr val="FF0000"/>
                </a:solidFill>
              </a:rPr>
              <a:t>Global Namespace Scope</a:t>
            </a:r>
          </a:p>
          <a:p>
            <a:pPr>
              <a:spcBef>
                <a:spcPts val="600"/>
              </a:spcBef>
              <a:spcAft>
                <a:spcPts val="600"/>
              </a:spcAft>
            </a:pPr>
            <a:r>
              <a:rPr lang="en-US" smtClean="0"/>
              <a:t>An identifier declared outside any function or class has global namespace scope.</a:t>
            </a:r>
          </a:p>
          <a:p>
            <a:pPr>
              <a:spcBef>
                <a:spcPts val="600"/>
              </a:spcBef>
              <a:spcAft>
                <a:spcPts val="600"/>
              </a:spcAft>
            </a:pPr>
            <a:r>
              <a:rPr lang="en-US" smtClean="0"/>
              <a:t>Global variables, function definitions and function prototypes placed outside a function </a:t>
            </a:r>
          </a:p>
        </p:txBody>
      </p:sp>
      <p:sp>
        <p:nvSpPr>
          <p:cNvPr id="10035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6.11  Scope Rules (cont.)</a:t>
            </a:r>
          </a:p>
        </p:txBody>
      </p:sp>
      <p:sp>
        <p:nvSpPr>
          <p:cNvPr id="100355" name="Text Placeholder 2"/>
          <p:cNvSpPr>
            <a:spLocks noGrp="1"/>
          </p:cNvSpPr>
          <p:nvPr>
            <p:ph type="body" idx="1"/>
          </p:nvPr>
        </p:nvSpPr>
        <p:spPr/>
        <p:txBody>
          <a:bodyPr/>
          <a:lstStyle/>
          <a:p>
            <a:r>
              <a:rPr lang="en-US" smtClean="0">
                <a:solidFill>
                  <a:srgbClr val="FF0000"/>
                </a:solidFill>
              </a:rPr>
              <a:t>Function-Prototype Scope</a:t>
            </a:r>
          </a:p>
          <a:p>
            <a:r>
              <a:rPr lang="en-US" smtClean="0"/>
              <a:t>The only identifiers with function-prototype scope are those </a:t>
            </a:r>
            <a:r>
              <a:rPr lang="en-US" smtClean="0">
                <a:solidFill>
                  <a:srgbClr val="FF0000"/>
                </a:solidFill>
              </a:rPr>
              <a:t>used in the parameter list of a function prototype</a:t>
            </a:r>
            <a:r>
              <a:rPr lang="en-US" smtClean="0"/>
              <a:t>.</a:t>
            </a:r>
          </a:p>
        </p:txBody>
      </p:sp>
      <p:sp>
        <p:nvSpPr>
          <p:cNvPr id="10138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6.11  Scope Rules (cont.)</a:t>
            </a:r>
          </a:p>
        </p:txBody>
      </p:sp>
      <p:sp>
        <p:nvSpPr>
          <p:cNvPr id="100355" name="Text Placeholder 2"/>
          <p:cNvSpPr>
            <a:spLocks noGrp="1"/>
          </p:cNvSpPr>
          <p:nvPr>
            <p:ph type="body" idx="1"/>
          </p:nvPr>
        </p:nvSpPr>
        <p:spPr/>
        <p:txBody>
          <a:bodyPr/>
          <a:lstStyle/>
          <a:p>
            <a:r>
              <a:rPr lang="en-US" smtClean="0"/>
              <a:t>Scope Demonstration</a:t>
            </a:r>
            <a:br>
              <a:rPr lang="en-US" smtClean="0"/>
            </a:br>
            <a:endParaRPr lang="en-US" smtClean="0"/>
          </a:p>
          <a:p>
            <a:r>
              <a:rPr lang="en-US" smtClean="0"/>
              <a:t>The program of Fig. 6.13 demonstrates scoping issues with global variables, automatic local variables and static local variables. </a:t>
            </a:r>
          </a:p>
        </p:txBody>
      </p:sp>
      <p:sp>
        <p:nvSpPr>
          <p:cNvPr id="10138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1" descr="cpphtp9_06_Page_06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1" descr="cpphtp9_06_Page_06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1" descr="cpphtp9_06_Page_07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1" descr="cpphtp9_06_Page_07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6.3  Math Library Functions (cont.)</a:t>
            </a:r>
          </a:p>
        </p:txBody>
      </p:sp>
      <p:sp>
        <p:nvSpPr>
          <p:cNvPr id="21507" name="Text Placeholder 2"/>
          <p:cNvSpPr>
            <a:spLocks noGrp="1"/>
          </p:cNvSpPr>
          <p:nvPr>
            <p:ph type="body" idx="1"/>
          </p:nvPr>
        </p:nvSpPr>
        <p:spPr/>
        <p:txBody>
          <a:bodyPr/>
          <a:lstStyle/>
          <a:p>
            <a:pPr>
              <a:spcBef>
                <a:spcPts val="600"/>
              </a:spcBef>
            </a:pPr>
            <a:r>
              <a:rPr lang="en-US" altLang="en-US" smtClean="0"/>
              <a:t>If you call </a:t>
            </a:r>
            <a:r>
              <a:rPr lang="en-US" altLang="en-US" err="1" smtClean="0">
                <a:solidFill>
                  <a:srgbClr val="0000FF"/>
                </a:solidFill>
              </a:rPr>
              <a:t>sqrt</a:t>
            </a:r>
            <a:r>
              <a:rPr lang="en-US" altLang="en-US" smtClean="0">
                <a:solidFill>
                  <a:srgbClr val="0000FF"/>
                </a:solidFill>
              </a:rPr>
              <a:t> </a:t>
            </a:r>
            <a:r>
              <a:rPr lang="en-US" altLang="en-US" smtClean="0"/>
              <a:t>with a negative argument, the function sets a global variable named </a:t>
            </a:r>
            <a:r>
              <a:rPr lang="en-US" altLang="en-US" err="1" smtClean="0"/>
              <a:t>errno</a:t>
            </a:r>
            <a:r>
              <a:rPr lang="en-US" altLang="en-US" smtClean="0"/>
              <a:t> to the constant value </a:t>
            </a:r>
            <a:r>
              <a:rPr lang="en-US" altLang="en-US" smtClean="0">
                <a:solidFill>
                  <a:srgbClr val="FF0000"/>
                </a:solidFill>
              </a:rPr>
              <a:t>EDOM</a:t>
            </a:r>
            <a:r>
              <a:rPr lang="en-US" altLang="en-US" smtClean="0"/>
              <a:t>. The variable </a:t>
            </a:r>
            <a:r>
              <a:rPr lang="en-US" altLang="en-US" err="1" smtClean="0"/>
              <a:t>errno</a:t>
            </a:r>
            <a:r>
              <a:rPr lang="en-US" altLang="en-US" smtClean="0"/>
              <a:t> and the constant EDOM are defined in the &lt;</a:t>
            </a:r>
            <a:r>
              <a:rPr lang="en-US" altLang="en-US" err="1" smtClean="0">
                <a:solidFill>
                  <a:srgbClr val="0000FF"/>
                </a:solidFill>
              </a:rPr>
              <a:t>cerrno</a:t>
            </a:r>
            <a:r>
              <a:rPr lang="en-US" altLang="en-US" smtClean="0"/>
              <a:t>&gt; header. </a:t>
            </a:r>
          </a:p>
          <a:p>
            <a:pPr>
              <a:spcBef>
                <a:spcPts val="600"/>
              </a:spcBef>
            </a:pPr>
            <a:endParaRPr lang="en-US" altLang="en-US" smtClean="0"/>
          </a:p>
          <a:p>
            <a:r>
              <a:rPr lang="en-US" altLang="en-US" smtClean="0"/>
              <a:t>Some math library functions are summarized in Fig. 6.2.</a:t>
            </a:r>
          </a:p>
          <a:p>
            <a:pPr lvl="1"/>
            <a:r>
              <a:rPr lang="en-US" altLang="en-US" smtClean="0"/>
              <a:t>In the figure, the variables x and y are of type double.</a:t>
            </a:r>
          </a:p>
        </p:txBody>
      </p:sp>
      <p:sp>
        <p:nvSpPr>
          <p:cNvPr id="2150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6.12  Function Call Stack and Activation Records</a:t>
            </a:r>
          </a:p>
        </p:txBody>
      </p:sp>
      <p:sp>
        <p:nvSpPr>
          <p:cNvPr id="132099" name="Text Placeholder 2"/>
          <p:cNvSpPr>
            <a:spLocks noGrp="1"/>
          </p:cNvSpPr>
          <p:nvPr>
            <p:ph type="body" idx="1"/>
          </p:nvPr>
        </p:nvSpPr>
        <p:spPr/>
        <p:txBody>
          <a:bodyPr/>
          <a:lstStyle/>
          <a:p>
            <a:pPr>
              <a:spcBef>
                <a:spcPts val="600"/>
              </a:spcBef>
              <a:spcAft>
                <a:spcPts val="600"/>
              </a:spcAft>
            </a:pPr>
            <a:r>
              <a:rPr lang="en-US" altLang="en-US" smtClean="0"/>
              <a:t>To understand how C++ performs function calls, we first need to consider a data structure (i.e., collection of related data items) known as a stack.</a:t>
            </a:r>
          </a:p>
          <a:p>
            <a:pPr>
              <a:spcBef>
                <a:spcPts val="600"/>
              </a:spcBef>
              <a:spcAft>
                <a:spcPts val="600"/>
              </a:spcAft>
            </a:pPr>
            <a:r>
              <a:rPr lang="en-US" altLang="en-US" smtClean="0"/>
              <a:t>Analogous to a pile of dishes.</a:t>
            </a:r>
          </a:p>
          <a:p>
            <a:pPr lvl="1">
              <a:spcBef>
                <a:spcPts val="600"/>
              </a:spcBef>
              <a:spcAft>
                <a:spcPts val="600"/>
              </a:spcAft>
            </a:pPr>
            <a:r>
              <a:rPr lang="en-US" altLang="en-US" smtClean="0"/>
              <a:t>When a dish is placed on the pile, it’s normally placed at the top—referred to as pushing.</a:t>
            </a:r>
          </a:p>
          <a:p>
            <a:pPr lvl="1">
              <a:spcBef>
                <a:spcPts val="600"/>
              </a:spcBef>
              <a:spcAft>
                <a:spcPts val="600"/>
              </a:spcAft>
            </a:pPr>
            <a:r>
              <a:rPr lang="en-US" altLang="en-US" smtClean="0"/>
              <a:t>Similarly, when a dish is removed from the pile, it’s normally removed from the top—referred to as popping.</a:t>
            </a:r>
          </a:p>
          <a:p>
            <a:pPr>
              <a:spcBef>
                <a:spcPts val="600"/>
              </a:spcBef>
              <a:spcAft>
                <a:spcPts val="600"/>
              </a:spcAft>
            </a:pPr>
            <a:r>
              <a:rPr lang="en-US" altLang="en-US" smtClean="0"/>
              <a:t>Last-in, first-out (LIFO) data structures—the last item pushed (inserted) is the first item popped (removed).</a:t>
            </a:r>
          </a:p>
        </p:txBody>
      </p:sp>
      <p:sp>
        <p:nvSpPr>
          <p:cNvPr id="10854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6.12  Function Call Stack and Activation Records (cont.)</a:t>
            </a:r>
          </a:p>
        </p:txBody>
      </p:sp>
      <p:sp>
        <p:nvSpPr>
          <p:cNvPr id="108547" name="Text Placeholder 2"/>
          <p:cNvSpPr>
            <a:spLocks noGrp="1"/>
          </p:cNvSpPr>
          <p:nvPr>
            <p:ph type="body" idx="1"/>
          </p:nvPr>
        </p:nvSpPr>
        <p:spPr/>
        <p:txBody>
          <a:bodyPr/>
          <a:lstStyle/>
          <a:p>
            <a:r>
              <a:rPr lang="en-US" smtClean="0">
                <a:solidFill>
                  <a:srgbClr val="FF0000"/>
                </a:solidFill>
              </a:rPr>
              <a:t>Function-Call Stack</a:t>
            </a:r>
            <a:r>
              <a:rPr lang="en-US" smtClean="0"/>
              <a:t/>
            </a:r>
            <a:br>
              <a:rPr lang="en-US" smtClean="0"/>
            </a:br>
            <a:endParaRPr lang="en-US" smtClean="0"/>
          </a:p>
          <a:p>
            <a:r>
              <a:rPr lang="en-US" smtClean="0"/>
              <a:t>One of the most important mechanisms for computer science students to understand is the function call stack (or program execution stack).</a:t>
            </a:r>
          </a:p>
          <a:p>
            <a:pPr lvl="1"/>
            <a:r>
              <a:rPr lang="en-US" smtClean="0"/>
              <a:t>supports the </a:t>
            </a:r>
            <a:r>
              <a:rPr lang="en-US" smtClean="0">
                <a:solidFill>
                  <a:srgbClr val="0000FF"/>
                </a:solidFill>
              </a:rPr>
              <a:t>function call/return mechanism</a:t>
            </a:r>
            <a:r>
              <a:rPr lang="en-US" smtClean="0"/>
              <a:t>.</a:t>
            </a:r>
            <a:br>
              <a:rPr lang="en-US" smtClean="0"/>
            </a:br>
            <a:endParaRPr lang="en-US" smtClean="0"/>
          </a:p>
          <a:p>
            <a:pPr lvl="1"/>
            <a:r>
              <a:rPr lang="en-US" smtClean="0">
                <a:solidFill>
                  <a:srgbClr val="FF0000"/>
                </a:solidFill>
              </a:rPr>
              <a:t>Also supports the creation, maintenance and destruction of each called function’s automatic variables.</a:t>
            </a:r>
          </a:p>
        </p:txBody>
      </p:sp>
      <p:sp>
        <p:nvSpPr>
          <p:cNvPr id="10957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6.12  Function Call Stack and Activation Records (cont.)</a:t>
            </a:r>
          </a:p>
        </p:txBody>
      </p:sp>
      <p:sp>
        <p:nvSpPr>
          <p:cNvPr id="108547" name="Text Placeholder 2"/>
          <p:cNvSpPr>
            <a:spLocks noGrp="1"/>
          </p:cNvSpPr>
          <p:nvPr>
            <p:ph type="body" idx="1"/>
          </p:nvPr>
        </p:nvSpPr>
        <p:spPr/>
        <p:txBody>
          <a:bodyPr/>
          <a:lstStyle/>
          <a:p>
            <a:pPr>
              <a:spcBef>
                <a:spcPts val="600"/>
              </a:spcBef>
              <a:spcAft>
                <a:spcPts val="600"/>
              </a:spcAft>
            </a:pPr>
            <a:r>
              <a:rPr lang="en-US" smtClean="0"/>
              <a:t>Stack Frames</a:t>
            </a:r>
          </a:p>
          <a:p>
            <a:pPr>
              <a:spcBef>
                <a:spcPts val="600"/>
              </a:spcBef>
              <a:spcAft>
                <a:spcPts val="600"/>
              </a:spcAft>
            </a:pPr>
            <a:r>
              <a:rPr lang="en-US" smtClean="0"/>
              <a:t>Each function eventually must return control to the function that called it.</a:t>
            </a:r>
          </a:p>
          <a:p>
            <a:pPr>
              <a:spcBef>
                <a:spcPts val="600"/>
              </a:spcBef>
              <a:spcAft>
                <a:spcPts val="600"/>
              </a:spcAft>
            </a:pPr>
            <a:r>
              <a:rPr lang="en-US" smtClean="0"/>
              <a:t>Each time a function calls another function, an entry is pushed onto the function call stack.</a:t>
            </a:r>
          </a:p>
          <a:p>
            <a:pPr lvl="1">
              <a:spcBef>
                <a:spcPts val="600"/>
              </a:spcBef>
              <a:spcAft>
                <a:spcPts val="600"/>
              </a:spcAft>
            </a:pPr>
            <a:r>
              <a:rPr lang="en-US" smtClean="0"/>
              <a:t>This entry, called a </a:t>
            </a:r>
            <a:r>
              <a:rPr lang="en-US" smtClean="0">
                <a:solidFill>
                  <a:srgbClr val="FF0000"/>
                </a:solidFill>
              </a:rPr>
              <a:t>stack frame </a:t>
            </a:r>
            <a:r>
              <a:rPr lang="en-US" smtClean="0"/>
              <a:t>or an </a:t>
            </a:r>
            <a:r>
              <a:rPr lang="en-US" smtClean="0">
                <a:solidFill>
                  <a:srgbClr val="FF0000"/>
                </a:solidFill>
              </a:rPr>
              <a:t>activation record</a:t>
            </a:r>
            <a:r>
              <a:rPr lang="en-US" smtClean="0"/>
              <a:t>, contains the return address that the called function needs in order to return to the calling function.</a:t>
            </a:r>
          </a:p>
          <a:p>
            <a:pPr lvl="1">
              <a:spcBef>
                <a:spcPts val="600"/>
              </a:spcBef>
              <a:spcAft>
                <a:spcPts val="600"/>
              </a:spcAft>
            </a:pPr>
            <a:endParaRPr lang="en-US" smtClean="0"/>
          </a:p>
        </p:txBody>
      </p:sp>
      <p:sp>
        <p:nvSpPr>
          <p:cNvPr id="10957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6.12  Function Call Stack and Activation Records (cont.)</a:t>
            </a:r>
          </a:p>
        </p:txBody>
      </p:sp>
      <p:sp>
        <p:nvSpPr>
          <p:cNvPr id="109571" name="Text Placeholder 2"/>
          <p:cNvSpPr>
            <a:spLocks noGrp="1"/>
          </p:cNvSpPr>
          <p:nvPr>
            <p:ph type="body" idx="1"/>
          </p:nvPr>
        </p:nvSpPr>
        <p:spPr/>
        <p:txBody>
          <a:bodyPr/>
          <a:lstStyle/>
          <a:p>
            <a:pPr>
              <a:spcBef>
                <a:spcPts val="600"/>
              </a:spcBef>
              <a:spcAft>
                <a:spcPts val="600"/>
              </a:spcAft>
            </a:pPr>
            <a:r>
              <a:rPr lang="en-US" smtClean="0">
                <a:solidFill>
                  <a:srgbClr val="FF0000"/>
                </a:solidFill>
              </a:rPr>
              <a:t>Automatic Variables and Stack Frames</a:t>
            </a:r>
          </a:p>
          <a:p>
            <a:pPr lvl="1">
              <a:spcBef>
                <a:spcPts val="600"/>
              </a:spcBef>
              <a:spcAft>
                <a:spcPts val="600"/>
              </a:spcAft>
            </a:pPr>
            <a:r>
              <a:rPr lang="en-US" smtClean="0"/>
              <a:t>When a function call returns, the stack frame for the function call is popped, and control transfers to the return address in the popped stack frame.</a:t>
            </a:r>
          </a:p>
          <a:p>
            <a:pPr>
              <a:spcBef>
                <a:spcPts val="600"/>
              </a:spcBef>
              <a:spcAft>
                <a:spcPts val="600"/>
              </a:spcAft>
            </a:pPr>
            <a:r>
              <a:rPr lang="en-US" smtClean="0"/>
              <a:t>Stack Overflow</a:t>
            </a:r>
          </a:p>
          <a:p>
            <a:pPr lvl="1">
              <a:spcBef>
                <a:spcPts val="600"/>
              </a:spcBef>
              <a:spcAft>
                <a:spcPts val="600"/>
              </a:spcAft>
            </a:pPr>
            <a:r>
              <a:rPr lang="en-US" smtClean="0"/>
              <a:t>The amount of memory in a computer is finite, so only a certain amount of memory can be used to store activation records on the function call stack. </a:t>
            </a:r>
          </a:p>
          <a:p>
            <a:pPr lvl="1">
              <a:spcBef>
                <a:spcPts val="600"/>
              </a:spcBef>
              <a:spcAft>
                <a:spcPts val="600"/>
              </a:spcAft>
            </a:pPr>
            <a:r>
              <a:rPr lang="en-US" smtClean="0"/>
              <a:t>If more function calls occur than can have their activation records stored on the function call stack, an a fatal error known as stack overflow occurs.</a:t>
            </a:r>
          </a:p>
        </p:txBody>
      </p:sp>
      <p:sp>
        <p:nvSpPr>
          <p:cNvPr id="11059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6.12  Function Call Stack and Activation Records (cont.)</a:t>
            </a:r>
          </a:p>
        </p:txBody>
      </p:sp>
      <p:sp>
        <p:nvSpPr>
          <p:cNvPr id="109571" name="Text Placeholder 2"/>
          <p:cNvSpPr>
            <a:spLocks noGrp="1"/>
          </p:cNvSpPr>
          <p:nvPr>
            <p:ph type="body" idx="1"/>
          </p:nvPr>
        </p:nvSpPr>
        <p:spPr/>
        <p:txBody>
          <a:bodyPr/>
          <a:lstStyle/>
          <a:p>
            <a:pPr>
              <a:spcBef>
                <a:spcPts val="600"/>
              </a:spcBef>
              <a:spcAft>
                <a:spcPts val="600"/>
              </a:spcAft>
            </a:pPr>
            <a:r>
              <a:rPr lang="en-US" smtClean="0"/>
              <a:t>Function Call Stack in Action</a:t>
            </a:r>
          </a:p>
          <a:p>
            <a:pPr lvl="1">
              <a:spcBef>
                <a:spcPts val="600"/>
              </a:spcBef>
              <a:spcAft>
                <a:spcPts val="600"/>
              </a:spcAft>
            </a:pPr>
            <a:r>
              <a:rPr lang="en-US" smtClean="0"/>
              <a:t>Now let’s consider how the call stack supports the operation of a square function called by main (Fig. 6.14). </a:t>
            </a:r>
          </a:p>
          <a:p>
            <a:pPr lvl="1">
              <a:spcBef>
                <a:spcPts val="600"/>
              </a:spcBef>
              <a:spcAft>
                <a:spcPts val="600"/>
              </a:spcAft>
            </a:pPr>
            <a:r>
              <a:rPr lang="en-US" smtClean="0"/>
              <a:t>First the operating system calls main - this pushes an activation record onto the stack (shown in Fig. 6.15). </a:t>
            </a:r>
          </a:p>
          <a:p>
            <a:pPr lvl="1">
              <a:spcBef>
                <a:spcPts val="600"/>
              </a:spcBef>
              <a:spcAft>
                <a:spcPts val="600"/>
              </a:spcAft>
            </a:pPr>
            <a:r>
              <a:rPr lang="en-US" smtClean="0"/>
              <a:t>The activation record tells main how to return to the operating system (i.e., transfer to return address R1) and contains the space for main’s automatic variable (i.e., a, which is initialized to 10).</a:t>
            </a:r>
          </a:p>
        </p:txBody>
      </p:sp>
      <p:sp>
        <p:nvSpPr>
          <p:cNvPr id="11059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1" descr="cpphtp9_06_Page_07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1" descr="cpphtp9_06_Page_07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1" descr="cpphtp9_06_Page_07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6.12  Function Call Stack and Activation Records (cont.)</a:t>
            </a:r>
          </a:p>
        </p:txBody>
      </p:sp>
      <p:sp>
        <p:nvSpPr>
          <p:cNvPr id="140291" name="Text Placeholder 2"/>
          <p:cNvSpPr>
            <a:spLocks noGrp="1"/>
          </p:cNvSpPr>
          <p:nvPr>
            <p:ph type="body" idx="1"/>
          </p:nvPr>
        </p:nvSpPr>
        <p:spPr/>
        <p:txBody>
          <a:bodyPr/>
          <a:lstStyle/>
          <a:p>
            <a:pPr lvl="1">
              <a:spcBef>
                <a:spcPts val="600"/>
              </a:spcBef>
              <a:spcAft>
                <a:spcPts val="600"/>
              </a:spcAft>
            </a:pPr>
            <a:r>
              <a:rPr lang="en-US" altLang="en-US" smtClean="0"/>
              <a:t>Function main -before returning to the operating system—now calls function square in line 13 of Fig. 6.14. </a:t>
            </a:r>
          </a:p>
          <a:p>
            <a:pPr lvl="1">
              <a:spcBef>
                <a:spcPts val="600"/>
              </a:spcBef>
              <a:spcAft>
                <a:spcPts val="600"/>
              </a:spcAft>
            </a:pPr>
            <a:r>
              <a:rPr lang="en-US" altLang="en-US" smtClean="0"/>
              <a:t>This causes a stack frame for square (lines 17–20) to be pushed onto the function call stack (Fig. 6.16). </a:t>
            </a:r>
          </a:p>
          <a:p>
            <a:pPr lvl="1">
              <a:spcBef>
                <a:spcPts val="600"/>
              </a:spcBef>
              <a:spcAft>
                <a:spcPts val="600"/>
              </a:spcAft>
            </a:pPr>
            <a:r>
              <a:rPr lang="en-US" altLang="en-US" smtClean="0"/>
              <a:t>This stack frame contains the return address that square needs to return to main (i.e., R2) and the memory for square’s automatic variable (i.e., x).</a:t>
            </a:r>
          </a:p>
        </p:txBody>
      </p:sp>
      <p:sp>
        <p:nvSpPr>
          <p:cNvPr id="11059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1" descr="cpphtp9_06_Page_07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descr="cpphtp9_06_Page_0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6.12  Function Call Stack and Activation Records (cont.)</a:t>
            </a:r>
          </a:p>
        </p:txBody>
      </p:sp>
      <p:sp>
        <p:nvSpPr>
          <p:cNvPr id="142339" name="Text Placeholder 2"/>
          <p:cNvSpPr>
            <a:spLocks noGrp="1"/>
          </p:cNvSpPr>
          <p:nvPr>
            <p:ph type="body" idx="1"/>
          </p:nvPr>
        </p:nvSpPr>
        <p:spPr/>
        <p:txBody>
          <a:bodyPr/>
          <a:lstStyle/>
          <a:p>
            <a:pPr lvl="1">
              <a:spcBef>
                <a:spcPts val="600"/>
              </a:spcBef>
              <a:spcAft>
                <a:spcPts val="600"/>
              </a:spcAft>
            </a:pPr>
            <a:r>
              <a:rPr lang="en-US" altLang="en-US" smtClean="0"/>
              <a:t>After square calculates the square of its argument, it needs to return to main - and no longer needs the memory for its automatic variable x. So square’s stack frame is popped from the stack - giving square the return location in main (i.e., R2) and losing square’s automatic variable. </a:t>
            </a:r>
          </a:p>
          <a:p>
            <a:pPr lvl="1">
              <a:spcBef>
                <a:spcPts val="600"/>
              </a:spcBef>
              <a:spcAft>
                <a:spcPts val="600"/>
              </a:spcAft>
            </a:pPr>
            <a:r>
              <a:rPr lang="en-US" altLang="en-US" smtClean="0"/>
              <a:t>Figure 6.17 shows the function call stack after square’s activation record has been popped.</a:t>
            </a:r>
          </a:p>
        </p:txBody>
      </p:sp>
      <p:sp>
        <p:nvSpPr>
          <p:cNvPr id="11059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1" descr="cpphtp9_06_Page_07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6.13  Functions with Empty Parameter Lists</a:t>
            </a:r>
          </a:p>
        </p:txBody>
      </p:sp>
      <p:sp>
        <p:nvSpPr>
          <p:cNvPr id="144387" name="Text Placeholder 2"/>
          <p:cNvSpPr>
            <a:spLocks noGrp="1"/>
          </p:cNvSpPr>
          <p:nvPr>
            <p:ph type="body" idx="1"/>
          </p:nvPr>
        </p:nvSpPr>
        <p:spPr/>
        <p:txBody>
          <a:bodyPr/>
          <a:lstStyle/>
          <a:p>
            <a:pPr>
              <a:spcBef>
                <a:spcPts val="600"/>
              </a:spcBef>
              <a:spcAft>
                <a:spcPts val="600"/>
              </a:spcAft>
            </a:pPr>
            <a:r>
              <a:rPr lang="en-US" altLang="en-US" smtClean="0"/>
              <a:t>In C++, an empty parameter list is specified by writing either </a:t>
            </a:r>
            <a:r>
              <a:rPr lang="en-US" altLang="en-US" smtClean="0">
                <a:solidFill>
                  <a:srgbClr val="FF0000"/>
                </a:solidFill>
              </a:rPr>
              <a:t>void</a:t>
            </a:r>
            <a:r>
              <a:rPr lang="en-US" altLang="en-US" smtClean="0"/>
              <a:t> or nothing at all in parentheses.</a:t>
            </a:r>
          </a:p>
          <a:p>
            <a:pPr>
              <a:spcBef>
                <a:spcPts val="600"/>
              </a:spcBef>
              <a:spcAft>
                <a:spcPts val="600"/>
              </a:spcAft>
            </a:pPr>
            <a:r>
              <a:rPr lang="en-US" altLang="en-US" smtClean="0"/>
              <a:t>Figure 6.18 shows both ways to declare and use functions with empty parameter lists.</a:t>
            </a:r>
          </a:p>
        </p:txBody>
      </p:sp>
      <p:sp>
        <p:nvSpPr>
          <p:cNvPr id="1167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1" descr="cpphtp9_06_Page_07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1" descr="cpphtp9_06_Page_07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6.14 </a:t>
            </a:r>
            <a:r>
              <a:rPr lang="en-US" smtClean="0">
                <a:solidFill>
                  <a:srgbClr val="FF0000"/>
                </a:solidFill>
              </a:rPr>
              <a:t> Inline Functions</a:t>
            </a:r>
          </a:p>
        </p:txBody>
      </p:sp>
      <p:sp>
        <p:nvSpPr>
          <p:cNvPr id="147459" name="Text Placeholder 2"/>
          <p:cNvSpPr>
            <a:spLocks noGrp="1"/>
          </p:cNvSpPr>
          <p:nvPr>
            <p:ph type="body" idx="1"/>
          </p:nvPr>
        </p:nvSpPr>
        <p:spPr/>
        <p:txBody>
          <a:bodyPr/>
          <a:lstStyle/>
          <a:p>
            <a:pPr>
              <a:spcBef>
                <a:spcPts val="600"/>
              </a:spcBef>
              <a:spcAft>
                <a:spcPts val="600"/>
              </a:spcAft>
            </a:pPr>
            <a:r>
              <a:rPr lang="en-US" altLang="en-US" smtClean="0"/>
              <a:t>C++ provides inline functions to help reduce function call overhead.</a:t>
            </a:r>
          </a:p>
          <a:p>
            <a:pPr>
              <a:spcBef>
                <a:spcPts val="600"/>
              </a:spcBef>
              <a:spcAft>
                <a:spcPts val="600"/>
              </a:spcAft>
            </a:pPr>
            <a:r>
              <a:rPr lang="en-US" altLang="en-US" smtClean="0"/>
              <a:t>Placing the qualifier </a:t>
            </a:r>
            <a:r>
              <a:rPr lang="en-US" altLang="en-US" smtClean="0">
                <a:solidFill>
                  <a:srgbClr val="0000FF"/>
                </a:solidFill>
              </a:rPr>
              <a:t>inline</a:t>
            </a:r>
            <a:r>
              <a:rPr lang="en-US" altLang="en-US" smtClean="0"/>
              <a:t> before a function’s return type in the function definition advises the compiler to generate a copy of the function’s code in every place where the function is called (when appropriate) to avoid a function call.</a:t>
            </a:r>
          </a:p>
          <a:p>
            <a:pPr>
              <a:spcBef>
                <a:spcPts val="600"/>
              </a:spcBef>
              <a:spcAft>
                <a:spcPts val="600"/>
              </a:spcAft>
            </a:pPr>
            <a:r>
              <a:rPr lang="en-US" altLang="en-US" smtClean="0"/>
              <a:t>This often makes the program larger.</a:t>
            </a:r>
          </a:p>
          <a:p>
            <a:pPr>
              <a:spcBef>
                <a:spcPts val="600"/>
              </a:spcBef>
              <a:spcAft>
                <a:spcPts val="600"/>
              </a:spcAft>
            </a:pPr>
            <a:r>
              <a:rPr lang="en-US" altLang="en-US" smtClean="0">
                <a:solidFill>
                  <a:srgbClr val="FF0000"/>
                </a:solidFill>
              </a:rPr>
              <a:t>Reusable inline functions are typically placed in headers, so that their definitions can be included in each source file that uses them.</a:t>
            </a:r>
          </a:p>
        </p:txBody>
      </p:sp>
      <p:sp>
        <p:nvSpPr>
          <p:cNvPr id="1208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1" descr="cpphtp9_06_Page_07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1" descr="cpphtp9_06_Page_08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6.14  Inline Functions</a:t>
            </a:r>
          </a:p>
        </p:txBody>
      </p:sp>
      <p:sp>
        <p:nvSpPr>
          <p:cNvPr id="150531" name="Text Placeholder 2"/>
          <p:cNvSpPr>
            <a:spLocks noGrp="1"/>
          </p:cNvSpPr>
          <p:nvPr>
            <p:ph type="body" idx="1"/>
          </p:nvPr>
        </p:nvSpPr>
        <p:spPr/>
        <p:txBody>
          <a:bodyPr/>
          <a:lstStyle/>
          <a:p>
            <a:pPr>
              <a:spcBef>
                <a:spcPts val="600"/>
              </a:spcBef>
              <a:spcAft>
                <a:spcPts val="600"/>
              </a:spcAft>
            </a:pPr>
            <a:r>
              <a:rPr lang="en-US" altLang="en-US" smtClean="0"/>
              <a:t>Figure 6.19 uses inline function cube (lines 9–12) to calculate the volume of a cube. </a:t>
            </a:r>
          </a:p>
          <a:p>
            <a:pPr>
              <a:spcBef>
                <a:spcPts val="600"/>
              </a:spcBef>
              <a:spcAft>
                <a:spcPts val="600"/>
              </a:spcAft>
            </a:pPr>
            <a:r>
              <a:rPr lang="en-US" altLang="en-US" smtClean="0"/>
              <a:t>Keyword const in function cube’s parameter list (line 9) tells the compiler that the function does not modify variable side. </a:t>
            </a:r>
          </a:p>
          <a:p>
            <a:pPr>
              <a:spcBef>
                <a:spcPts val="600"/>
              </a:spcBef>
              <a:spcAft>
                <a:spcPts val="600"/>
              </a:spcAft>
            </a:pPr>
            <a:r>
              <a:rPr lang="en-US" altLang="en-US" smtClean="0"/>
              <a:t>This ensures that side’s value is not changed by the function during the calculation. </a:t>
            </a:r>
          </a:p>
        </p:txBody>
      </p:sp>
      <p:sp>
        <p:nvSpPr>
          <p:cNvPr id="1208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1" descr="cpphtp9_06_Page_08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cpphtp9_06_Page_00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1" descr="cpphtp9_06_Page_08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1" descr="cpphtp9_06_Page_08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6.15  References and Reference Parameters</a:t>
            </a:r>
          </a:p>
        </p:txBody>
      </p:sp>
      <p:sp>
        <p:nvSpPr>
          <p:cNvPr id="154627" name="Text Placeholder 2"/>
          <p:cNvSpPr>
            <a:spLocks noGrp="1"/>
          </p:cNvSpPr>
          <p:nvPr>
            <p:ph type="body" idx="1"/>
          </p:nvPr>
        </p:nvSpPr>
        <p:spPr/>
        <p:txBody>
          <a:bodyPr/>
          <a:lstStyle/>
          <a:p>
            <a:pPr>
              <a:spcBef>
                <a:spcPts val="600"/>
              </a:spcBef>
              <a:spcAft>
                <a:spcPts val="600"/>
              </a:spcAft>
            </a:pPr>
            <a:r>
              <a:rPr lang="en-US" altLang="en-US" smtClean="0"/>
              <a:t>Two ways to pass arguments to functions in many programming languages are </a:t>
            </a:r>
            <a:r>
              <a:rPr lang="en-US" altLang="en-US" smtClean="0">
                <a:solidFill>
                  <a:srgbClr val="0000FF"/>
                </a:solidFill>
              </a:rPr>
              <a:t>pass-by-value</a:t>
            </a:r>
            <a:r>
              <a:rPr lang="en-US" altLang="en-US" smtClean="0"/>
              <a:t> and </a:t>
            </a:r>
            <a:r>
              <a:rPr lang="en-US" altLang="en-US" smtClean="0">
                <a:solidFill>
                  <a:srgbClr val="0000FF"/>
                </a:solidFill>
              </a:rPr>
              <a:t>pass-by-reference</a:t>
            </a:r>
            <a:r>
              <a:rPr lang="en-US" altLang="en-US"/>
              <a:t> </a:t>
            </a:r>
            <a:r>
              <a:rPr lang="en-US" altLang="en-US" smtClean="0"/>
              <a:t>(or call-by-value and call-by-reference)</a:t>
            </a:r>
          </a:p>
          <a:p>
            <a:pPr>
              <a:spcBef>
                <a:spcPts val="600"/>
              </a:spcBef>
              <a:spcAft>
                <a:spcPts val="600"/>
              </a:spcAft>
            </a:pPr>
            <a:r>
              <a:rPr lang="en-US" altLang="en-US" smtClean="0"/>
              <a:t>When an argument is passed by value, a copy of the argument’s value is made and passed (on the function call stack) to the called function.</a:t>
            </a:r>
          </a:p>
          <a:p>
            <a:pPr lvl="1">
              <a:spcBef>
                <a:spcPts val="600"/>
              </a:spcBef>
              <a:spcAft>
                <a:spcPts val="600"/>
              </a:spcAft>
            </a:pPr>
            <a:r>
              <a:rPr lang="en-US" altLang="en-US" smtClean="0"/>
              <a:t>Changes to the copy do not affect the original variable’s value in the caller.</a:t>
            </a:r>
          </a:p>
          <a:p>
            <a:pPr>
              <a:spcBef>
                <a:spcPts val="600"/>
              </a:spcBef>
              <a:spcAft>
                <a:spcPts val="600"/>
              </a:spcAft>
            </a:pPr>
            <a:r>
              <a:rPr lang="en-US" altLang="en-US" smtClean="0">
                <a:solidFill>
                  <a:srgbClr val="FF0000"/>
                </a:solidFill>
              </a:rPr>
              <a:t>To specify a reference to a constant, place the const qualifier before the type specifier in the parameter declaration.</a:t>
            </a:r>
          </a:p>
          <a:p>
            <a:pPr lvl="1">
              <a:spcBef>
                <a:spcPts val="600"/>
              </a:spcBef>
              <a:spcAft>
                <a:spcPts val="600"/>
              </a:spcAft>
            </a:pPr>
            <a:endParaRPr lang="en-US" altLang="en-US" smtClean="0"/>
          </a:p>
        </p:txBody>
      </p:sp>
      <p:sp>
        <p:nvSpPr>
          <p:cNvPr id="12800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1" descr="cpphtp9_06_Page_08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6.15  References and Reference Parameters (cont.)</a:t>
            </a:r>
          </a:p>
        </p:txBody>
      </p:sp>
      <p:sp>
        <p:nvSpPr>
          <p:cNvPr id="156675" name="Text Placeholder 2"/>
          <p:cNvSpPr>
            <a:spLocks noGrp="1"/>
          </p:cNvSpPr>
          <p:nvPr>
            <p:ph type="body" idx="1"/>
          </p:nvPr>
        </p:nvSpPr>
        <p:spPr>
          <a:xfrm>
            <a:off x="457200" y="1481138"/>
            <a:ext cx="8229600" cy="4310062"/>
          </a:xfrm>
        </p:spPr>
        <p:txBody>
          <a:bodyPr>
            <a:normAutofit fontScale="92500" lnSpcReduction="10000"/>
          </a:bodyPr>
          <a:lstStyle/>
          <a:p>
            <a:pPr>
              <a:lnSpc>
                <a:spcPct val="110000"/>
              </a:lnSpc>
              <a:spcBef>
                <a:spcPts val="600"/>
              </a:spcBef>
              <a:spcAft>
                <a:spcPts val="600"/>
              </a:spcAft>
            </a:pPr>
            <a:r>
              <a:rPr lang="en-US" altLang="en-US" smtClean="0"/>
              <a:t>With pass-by-reference, the caller gives the called function the ability to access the caller’s data directly, and to modify that data.</a:t>
            </a:r>
          </a:p>
          <a:p>
            <a:pPr>
              <a:lnSpc>
                <a:spcPct val="110000"/>
              </a:lnSpc>
              <a:spcBef>
                <a:spcPts val="600"/>
              </a:spcBef>
              <a:spcAft>
                <a:spcPts val="600"/>
              </a:spcAft>
            </a:pPr>
            <a:r>
              <a:rPr lang="en-US" altLang="en-US" smtClean="0">
                <a:solidFill>
                  <a:srgbClr val="FF0000"/>
                </a:solidFill>
              </a:rPr>
              <a:t>A reference parameter is an alias for its corresponding argument in a function call.</a:t>
            </a:r>
          </a:p>
          <a:p>
            <a:pPr>
              <a:lnSpc>
                <a:spcPct val="110000"/>
              </a:lnSpc>
              <a:spcBef>
                <a:spcPts val="600"/>
              </a:spcBef>
              <a:spcAft>
                <a:spcPts val="600"/>
              </a:spcAft>
            </a:pPr>
            <a:r>
              <a:rPr lang="en-US" altLang="en-US" smtClean="0"/>
              <a:t>To indicate that a function parameter is passed by reference, simply follow the parameter’s type in the function prototype by an ampersand (&amp;); use the same convention when listing the parameter’s type in the function header.</a:t>
            </a:r>
          </a:p>
          <a:p>
            <a:pPr>
              <a:lnSpc>
                <a:spcPct val="110000"/>
              </a:lnSpc>
              <a:spcBef>
                <a:spcPts val="600"/>
              </a:spcBef>
              <a:spcAft>
                <a:spcPts val="600"/>
              </a:spcAft>
            </a:pPr>
            <a:r>
              <a:rPr lang="en-US" altLang="en-US" smtClean="0"/>
              <a:t>Figure 6.20 compares pass-by-value and pass-by-reference with reference parameters. </a:t>
            </a:r>
          </a:p>
          <a:p>
            <a:pPr>
              <a:lnSpc>
                <a:spcPct val="110000"/>
              </a:lnSpc>
              <a:spcBef>
                <a:spcPts val="600"/>
              </a:spcBef>
              <a:spcAft>
                <a:spcPts val="600"/>
              </a:spcAft>
            </a:pPr>
            <a:endParaRPr lang="en-US" altLang="en-US" smtClean="0"/>
          </a:p>
          <a:p>
            <a:pPr>
              <a:lnSpc>
                <a:spcPct val="110000"/>
              </a:lnSpc>
              <a:spcBef>
                <a:spcPts val="600"/>
              </a:spcBef>
              <a:spcAft>
                <a:spcPts val="600"/>
              </a:spcAft>
            </a:pPr>
            <a:endParaRPr lang="en-US" altLang="en-US" smtClean="0"/>
          </a:p>
        </p:txBody>
      </p:sp>
      <p:sp>
        <p:nvSpPr>
          <p:cNvPr id="13005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1" descr="cpphtp9_06_Page_08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1" descr="cpphtp9_06_Page_08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1" descr="cpphtp9_06_Page_08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1" descr="cpphtp9_06_Page_08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1" descr="cpphtp9_06_Page_08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cpphtp9_06_Page_0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1" descr="cpphtp9_06_Page_09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6.15  References and Reference Parameters (cont.)</a:t>
            </a:r>
          </a:p>
        </p:txBody>
      </p:sp>
      <p:sp>
        <p:nvSpPr>
          <p:cNvPr id="136195" name="Text Placeholder 2"/>
          <p:cNvSpPr>
            <a:spLocks noGrp="1"/>
          </p:cNvSpPr>
          <p:nvPr>
            <p:ph type="body" idx="1"/>
          </p:nvPr>
        </p:nvSpPr>
        <p:spPr/>
        <p:txBody>
          <a:bodyPr/>
          <a:lstStyle/>
          <a:p>
            <a:pPr>
              <a:spcBef>
                <a:spcPts val="600"/>
              </a:spcBef>
              <a:spcAft>
                <a:spcPts val="600"/>
              </a:spcAft>
            </a:pPr>
            <a:r>
              <a:rPr lang="en-US" smtClean="0">
                <a:solidFill>
                  <a:srgbClr val="FF0000"/>
                </a:solidFill>
              </a:rPr>
              <a:t>References as Aliases within a Function</a:t>
            </a:r>
          </a:p>
          <a:p>
            <a:pPr lvl="1">
              <a:spcBef>
                <a:spcPts val="600"/>
              </a:spcBef>
              <a:spcAft>
                <a:spcPts val="600"/>
              </a:spcAft>
            </a:pPr>
            <a:r>
              <a:rPr lang="en-US" smtClean="0"/>
              <a:t>References can also be used as aliases for other variables within a function.</a:t>
            </a:r>
          </a:p>
          <a:p>
            <a:pPr>
              <a:spcBef>
                <a:spcPts val="600"/>
              </a:spcBef>
              <a:spcAft>
                <a:spcPts val="600"/>
              </a:spcAft>
            </a:pPr>
            <a:r>
              <a:rPr lang="en-US" smtClean="0">
                <a:solidFill>
                  <a:srgbClr val="0000FF"/>
                </a:solidFill>
              </a:rPr>
              <a:t>Reference variables must be initialized in their declarations and cannot be reassigned as aliases to other variables.</a:t>
            </a:r>
          </a:p>
          <a:p>
            <a:pPr>
              <a:spcBef>
                <a:spcPts val="600"/>
              </a:spcBef>
              <a:spcAft>
                <a:spcPts val="600"/>
              </a:spcAft>
            </a:pPr>
            <a:r>
              <a:rPr lang="en-US" smtClean="0"/>
              <a:t>Once a reference is declared as an alias for another variable, all operations supposedly performed on the alias are actually performed on the original variable.</a:t>
            </a:r>
          </a:p>
        </p:txBody>
      </p:sp>
      <p:sp>
        <p:nvSpPr>
          <p:cNvPr id="13722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6.15  References and Reference Parameters (cont.)</a:t>
            </a:r>
          </a:p>
        </p:txBody>
      </p:sp>
      <p:sp>
        <p:nvSpPr>
          <p:cNvPr id="140291" name="Text Placeholder 2"/>
          <p:cNvSpPr>
            <a:spLocks noGrp="1"/>
          </p:cNvSpPr>
          <p:nvPr>
            <p:ph type="body" idx="1"/>
          </p:nvPr>
        </p:nvSpPr>
        <p:spPr/>
        <p:txBody>
          <a:bodyPr/>
          <a:lstStyle/>
          <a:p>
            <a:r>
              <a:rPr lang="en-US" smtClean="0">
                <a:solidFill>
                  <a:srgbClr val="FF0000"/>
                </a:solidFill>
              </a:rPr>
              <a:t>Returning a Reference from a Function</a:t>
            </a:r>
            <a:br>
              <a:rPr lang="en-US" smtClean="0">
                <a:solidFill>
                  <a:srgbClr val="FF0000"/>
                </a:solidFill>
              </a:rPr>
            </a:br>
            <a:endParaRPr lang="en-US" smtClean="0">
              <a:solidFill>
                <a:srgbClr val="FF0000"/>
              </a:solidFill>
            </a:endParaRPr>
          </a:p>
          <a:p>
            <a:pPr lvl="1"/>
            <a:r>
              <a:rPr lang="en-US" smtClean="0"/>
              <a:t>Functions can return references, but this can be dangerous.</a:t>
            </a:r>
            <a:br>
              <a:rPr lang="en-US" smtClean="0"/>
            </a:br>
            <a:endParaRPr lang="en-US" smtClean="0"/>
          </a:p>
          <a:p>
            <a:pPr lvl="1"/>
            <a:r>
              <a:rPr lang="en-US" smtClean="0">
                <a:solidFill>
                  <a:srgbClr val="0000FF"/>
                </a:solidFill>
              </a:rPr>
              <a:t>When returning a reference to a variable declared in the called function, the variable should be declared </a:t>
            </a:r>
            <a:r>
              <a:rPr lang="en-US" smtClean="0">
                <a:solidFill>
                  <a:srgbClr val="FF0000"/>
                </a:solidFill>
              </a:rPr>
              <a:t>static</a:t>
            </a:r>
            <a:r>
              <a:rPr lang="en-US" smtClean="0">
                <a:solidFill>
                  <a:srgbClr val="0000FF"/>
                </a:solidFill>
              </a:rPr>
              <a:t> in that function</a:t>
            </a:r>
            <a:r>
              <a:rPr lang="en-US" smtClean="0"/>
              <a:t>.</a:t>
            </a:r>
          </a:p>
        </p:txBody>
      </p:sp>
      <p:sp>
        <p:nvSpPr>
          <p:cNvPr id="14029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1" descr="cpphtp9_06_Page_09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6.16  Default Arguments</a:t>
            </a:r>
          </a:p>
        </p:txBody>
      </p:sp>
      <p:sp>
        <p:nvSpPr>
          <p:cNvPr id="166915" name="Text Placeholder 2"/>
          <p:cNvSpPr>
            <a:spLocks noGrp="1"/>
          </p:cNvSpPr>
          <p:nvPr>
            <p:ph type="body" idx="1"/>
          </p:nvPr>
        </p:nvSpPr>
        <p:spPr/>
        <p:txBody>
          <a:bodyPr>
            <a:normAutofit fontScale="92500"/>
          </a:bodyPr>
          <a:lstStyle/>
          <a:p>
            <a:pPr>
              <a:spcBef>
                <a:spcPts val="600"/>
              </a:spcBef>
              <a:spcAft>
                <a:spcPts val="600"/>
              </a:spcAft>
            </a:pPr>
            <a:r>
              <a:rPr lang="en-US" altLang="en-US" smtClean="0"/>
              <a:t>It isn’t uncommon for a program to invoke a function repeatedly with the same argument value for a particular parameter.</a:t>
            </a:r>
          </a:p>
          <a:p>
            <a:pPr>
              <a:spcBef>
                <a:spcPts val="600"/>
              </a:spcBef>
              <a:spcAft>
                <a:spcPts val="600"/>
              </a:spcAft>
            </a:pPr>
            <a:r>
              <a:rPr lang="en-US" altLang="en-US" smtClean="0"/>
              <a:t>Can specify that such a parameter has a default argument, i.e., a default value to be passed to that parameter.</a:t>
            </a:r>
          </a:p>
          <a:p>
            <a:pPr>
              <a:spcBef>
                <a:spcPts val="600"/>
              </a:spcBef>
              <a:spcAft>
                <a:spcPts val="600"/>
              </a:spcAft>
            </a:pPr>
            <a:r>
              <a:rPr lang="en-US" altLang="en-US" smtClean="0"/>
              <a:t>When a program omits an argument for a parameter with a default argument in a function call, the compiler rewrites the function call and inserts the default value of that argument.</a:t>
            </a:r>
          </a:p>
          <a:p>
            <a:pPr>
              <a:spcBef>
                <a:spcPts val="600"/>
              </a:spcBef>
              <a:spcAft>
                <a:spcPts val="600"/>
              </a:spcAft>
            </a:pPr>
            <a:r>
              <a:rPr lang="en-US" altLang="en-US" smtClean="0">
                <a:solidFill>
                  <a:srgbClr val="FF0000"/>
                </a:solidFill>
              </a:rPr>
              <a:t>Default arguments must be the rightmost (trailing) arguments in a function’s parameter list.</a:t>
            </a:r>
          </a:p>
          <a:p>
            <a:pPr>
              <a:spcBef>
                <a:spcPts val="600"/>
              </a:spcBef>
              <a:spcAft>
                <a:spcPts val="600"/>
              </a:spcAft>
            </a:pPr>
            <a:r>
              <a:rPr lang="en-US" altLang="en-US" smtClean="0"/>
              <a:t>Figure 6.21 demonstrates using default arguments to calculate a box’s volume. </a:t>
            </a:r>
          </a:p>
        </p:txBody>
      </p:sp>
      <p:sp>
        <p:nvSpPr>
          <p:cNvPr id="1423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1" descr="cpphtp9_06_Page_09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1" descr="cpphtp9_06_Page_09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26894" y="68580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6" name="Straight Arrow Connector 5"/>
          <p:cNvCxnSpPr/>
          <p:nvPr/>
        </p:nvCxnSpPr>
        <p:spPr>
          <a:xfrm flipH="1">
            <a:off x="6553200" y="2438400"/>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781800" y="3124200"/>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010400" y="3886200"/>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1" descr="cpphtp9_06_Page_09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1" descr="cpphtp9_06_Page_09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6.17  </a:t>
            </a:r>
            <a:r>
              <a:rPr lang="en-US" smtClean="0">
                <a:solidFill>
                  <a:srgbClr val="FF0000"/>
                </a:solidFill>
              </a:rPr>
              <a:t>Unary Scope Resolution </a:t>
            </a:r>
            <a:r>
              <a:rPr lang="en-US" smtClean="0"/>
              <a:t>Operator</a:t>
            </a:r>
          </a:p>
        </p:txBody>
      </p:sp>
      <p:sp>
        <p:nvSpPr>
          <p:cNvPr id="172035" name="Text Placeholder 2"/>
          <p:cNvSpPr>
            <a:spLocks noGrp="1"/>
          </p:cNvSpPr>
          <p:nvPr>
            <p:ph type="body" idx="1"/>
          </p:nvPr>
        </p:nvSpPr>
        <p:spPr/>
        <p:txBody>
          <a:bodyPr/>
          <a:lstStyle/>
          <a:p>
            <a:pPr>
              <a:spcBef>
                <a:spcPts val="600"/>
              </a:spcBef>
              <a:spcAft>
                <a:spcPts val="600"/>
              </a:spcAft>
            </a:pPr>
            <a:r>
              <a:rPr lang="en-US" altLang="en-US" smtClean="0"/>
              <a:t>It’s possible to declare local and global variables of the same name.</a:t>
            </a:r>
          </a:p>
          <a:p>
            <a:pPr>
              <a:spcBef>
                <a:spcPts val="600"/>
              </a:spcBef>
              <a:spcAft>
                <a:spcPts val="600"/>
              </a:spcAft>
            </a:pPr>
            <a:r>
              <a:rPr lang="en-US" altLang="en-US" smtClean="0">
                <a:solidFill>
                  <a:srgbClr val="0000FF"/>
                </a:solidFill>
              </a:rPr>
              <a:t>C++ provides the unary scope resolution operator (::) to access a global variable when a local variable of the same name is in scope.</a:t>
            </a:r>
          </a:p>
          <a:p>
            <a:pPr>
              <a:spcBef>
                <a:spcPts val="600"/>
              </a:spcBef>
              <a:spcAft>
                <a:spcPts val="600"/>
              </a:spcAft>
            </a:pPr>
            <a:r>
              <a:rPr lang="en-US" altLang="en-US" smtClean="0"/>
              <a:t>Using the unary scope resolution operator (::) with a given variable name is optional when the only variable with that name is a global variable.</a:t>
            </a:r>
          </a:p>
          <a:p>
            <a:pPr>
              <a:spcBef>
                <a:spcPts val="600"/>
              </a:spcBef>
              <a:spcAft>
                <a:spcPts val="600"/>
              </a:spcAft>
            </a:pPr>
            <a:r>
              <a:rPr lang="en-US" altLang="en-US" smtClean="0"/>
              <a:t>Figure 6.22 shows the unary scope resolution operator with local and global variables of the same name.</a:t>
            </a:r>
          </a:p>
        </p:txBody>
      </p:sp>
      <p:sp>
        <p:nvSpPr>
          <p:cNvPr id="14848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6.4  Function Definitions with Multiple Parameters</a:t>
            </a:r>
          </a:p>
        </p:txBody>
      </p:sp>
      <p:sp>
        <p:nvSpPr>
          <p:cNvPr id="25603" name="Text Placeholder 2"/>
          <p:cNvSpPr>
            <a:spLocks noGrp="1"/>
          </p:cNvSpPr>
          <p:nvPr>
            <p:ph type="body" idx="1"/>
          </p:nvPr>
        </p:nvSpPr>
        <p:spPr/>
        <p:txBody>
          <a:bodyPr>
            <a:normAutofit fontScale="92500" lnSpcReduction="10000"/>
          </a:bodyPr>
          <a:lstStyle/>
          <a:p>
            <a:pPr>
              <a:lnSpc>
                <a:spcPct val="110000"/>
              </a:lnSpc>
              <a:spcBef>
                <a:spcPts val="600"/>
              </a:spcBef>
              <a:spcAft>
                <a:spcPts val="600"/>
              </a:spcAft>
            </a:pPr>
            <a:r>
              <a:rPr lang="en-US" altLang="en-US" smtClean="0"/>
              <a:t>Functions often require more than one piece of information to perform their tasks.</a:t>
            </a:r>
          </a:p>
          <a:p>
            <a:pPr>
              <a:lnSpc>
                <a:spcPct val="110000"/>
              </a:lnSpc>
              <a:spcBef>
                <a:spcPts val="600"/>
              </a:spcBef>
              <a:spcAft>
                <a:spcPts val="600"/>
              </a:spcAft>
            </a:pPr>
            <a:r>
              <a:rPr lang="en-US" altLang="en-US" smtClean="0"/>
              <a:t>Such functions have multiple parameters. </a:t>
            </a:r>
          </a:p>
          <a:p>
            <a:pPr>
              <a:lnSpc>
                <a:spcPct val="110000"/>
              </a:lnSpc>
              <a:spcBef>
                <a:spcPts val="600"/>
              </a:spcBef>
              <a:spcAft>
                <a:spcPts val="600"/>
              </a:spcAft>
            </a:pPr>
            <a:r>
              <a:rPr lang="en-US" altLang="en-US" smtClean="0"/>
              <a:t>Figures 6.3–6.5 modify class </a:t>
            </a:r>
            <a:r>
              <a:rPr lang="en-US" altLang="en-US" err="1" smtClean="0"/>
              <a:t>GradeBook</a:t>
            </a:r>
            <a:r>
              <a:rPr lang="en-US" altLang="en-US" smtClean="0"/>
              <a:t> by including a user-defined function called maximum that determines and returns the largest of three int grades. </a:t>
            </a:r>
          </a:p>
          <a:p>
            <a:pPr>
              <a:lnSpc>
                <a:spcPct val="110000"/>
              </a:lnSpc>
              <a:spcBef>
                <a:spcPts val="600"/>
              </a:spcBef>
              <a:spcAft>
                <a:spcPts val="600"/>
              </a:spcAft>
            </a:pPr>
            <a:r>
              <a:rPr lang="en-US" altLang="en-US" smtClean="0"/>
              <a:t>There must be one argument in the function call for each parameter (also called a formal parameter) in the function definition.</a:t>
            </a:r>
          </a:p>
          <a:p>
            <a:pPr>
              <a:lnSpc>
                <a:spcPct val="110000"/>
              </a:lnSpc>
              <a:spcBef>
                <a:spcPts val="600"/>
              </a:spcBef>
              <a:spcAft>
                <a:spcPts val="600"/>
              </a:spcAft>
            </a:pPr>
            <a:r>
              <a:rPr lang="en-US" altLang="en-US" smtClean="0"/>
              <a:t>Multiple parameters are specified in both the function prototype and the function header as a comma-separated list.</a:t>
            </a:r>
          </a:p>
          <a:p>
            <a:pPr>
              <a:lnSpc>
                <a:spcPct val="110000"/>
              </a:lnSpc>
              <a:spcBef>
                <a:spcPts val="600"/>
              </a:spcBef>
              <a:spcAft>
                <a:spcPts val="600"/>
              </a:spcAft>
            </a:pPr>
            <a:endParaRPr lang="en-US" altLang="en-US" smtClean="0"/>
          </a:p>
        </p:txBody>
      </p:sp>
      <p:sp>
        <p:nvSpPr>
          <p:cNvPr id="2458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1" descr="cpphtp9_06_Page_09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1" descr="cpphtp9_06_Page_09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1" descr="cpphtp9_06_Page_09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1" descr="cpphtp9_06_Page_09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1" descr="cpphtp9_06_Page_10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6.18  Function </a:t>
            </a:r>
            <a:r>
              <a:rPr lang="en-US" smtClean="0">
                <a:solidFill>
                  <a:srgbClr val="0000FF"/>
                </a:solidFill>
              </a:rPr>
              <a:t>Overloading</a:t>
            </a:r>
          </a:p>
        </p:txBody>
      </p:sp>
      <p:sp>
        <p:nvSpPr>
          <p:cNvPr id="178179" name="Text Placeholder 2"/>
          <p:cNvSpPr>
            <a:spLocks noGrp="1"/>
          </p:cNvSpPr>
          <p:nvPr>
            <p:ph type="body" idx="1"/>
          </p:nvPr>
        </p:nvSpPr>
        <p:spPr/>
        <p:txBody>
          <a:bodyPr/>
          <a:lstStyle/>
          <a:p>
            <a:pPr>
              <a:spcBef>
                <a:spcPts val="600"/>
              </a:spcBef>
              <a:spcAft>
                <a:spcPts val="600"/>
              </a:spcAft>
            </a:pPr>
            <a:r>
              <a:rPr lang="en-US" altLang="en-US" smtClean="0"/>
              <a:t>C++ enables several functions of the same name to be defined, as long as they have </a:t>
            </a:r>
            <a:r>
              <a:rPr lang="en-US" altLang="en-US" smtClean="0">
                <a:solidFill>
                  <a:srgbClr val="FF0000"/>
                </a:solidFill>
              </a:rPr>
              <a:t>different signatures</a:t>
            </a:r>
            <a:r>
              <a:rPr lang="en-US" altLang="en-US" smtClean="0"/>
              <a:t>.</a:t>
            </a:r>
          </a:p>
          <a:p>
            <a:pPr>
              <a:spcBef>
                <a:spcPts val="600"/>
              </a:spcBef>
              <a:spcAft>
                <a:spcPts val="600"/>
              </a:spcAft>
            </a:pPr>
            <a:r>
              <a:rPr lang="en-US" altLang="en-US" smtClean="0"/>
              <a:t>This is called function overloading.</a:t>
            </a:r>
          </a:p>
          <a:p>
            <a:pPr>
              <a:spcBef>
                <a:spcPts val="600"/>
              </a:spcBef>
              <a:spcAft>
                <a:spcPts val="600"/>
              </a:spcAft>
            </a:pPr>
            <a:r>
              <a:rPr lang="en-US" altLang="en-US" smtClean="0"/>
              <a:t>The C++ compiler selects the proper function to call by examining the number, types and order of the arguments in the call.</a:t>
            </a:r>
          </a:p>
          <a:p>
            <a:pPr>
              <a:spcBef>
                <a:spcPts val="600"/>
              </a:spcBef>
              <a:spcAft>
                <a:spcPts val="600"/>
              </a:spcAft>
            </a:pPr>
            <a:r>
              <a:rPr lang="en-US" altLang="en-US" smtClean="0">
                <a:solidFill>
                  <a:srgbClr val="0000FF"/>
                </a:solidFill>
              </a:rPr>
              <a:t>Function overloading is used to create several functions of the same name that perform similar tasks, but on different data types.</a:t>
            </a:r>
          </a:p>
        </p:txBody>
      </p:sp>
      <p:sp>
        <p:nvSpPr>
          <p:cNvPr id="1546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1" descr="cpphtp9_06_Page_10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6.18  Function Overloading (cont.)</a:t>
            </a:r>
          </a:p>
        </p:txBody>
      </p:sp>
      <p:sp>
        <p:nvSpPr>
          <p:cNvPr id="180227" name="Text Placeholder 2"/>
          <p:cNvSpPr>
            <a:spLocks noGrp="1"/>
          </p:cNvSpPr>
          <p:nvPr>
            <p:ph type="body" idx="1"/>
          </p:nvPr>
        </p:nvSpPr>
        <p:spPr/>
        <p:txBody>
          <a:bodyPr/>
          <a:lstStyle/>
          <a:p>
            <a:r>
              <a:rPr lang="en-US" altLang="en-US" smtClean="0"/>
              <a:t>Figure 6.23 uses overloaded square functions to calculate the square of an int and the square of a double.</a:t>
            </a:r>
          </a:p>
        </p:txBody>
      </p:sp>
      <p:sp>
        <p:nvSpPr>
          <p:cNvPr id="1546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1" descr="cpphtp9_06_Page_1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1" descr="cpphtp9_06_Page_10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cpphtp9_06_Page_01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6.17  Function Overloading (cont.)</a:t>
            </a:r>
          </a:p>
        </p:txBody>
      </p:sp>
      <p:sp>
        <p:nvSpPr>
          <p:cNvPr id="157699" name="Text Placeholder 2"/>
          <p:cNvSpPr>
            <a:spLocks noGrp="1"/>
          </p:cNvSpPr>
          <p:nvPr>
            <p:ph type="body" idx="1"/>
          </p:nvPr>
        </p:nvSpPr>
        <p:spPr/>
        <p:txBody>
          <a:bodyPr>
            <a:normAutofit fontScale="85000" lnSpcReduction="20000"/>
          </a:bodyPr>
          <a:lstStyle/>
          <a:p>
            <a:pPr>
              <a:lnSpc>
                <a:spcPct val="110000"/>
              </a:lnSpc>
              <a:spcBef>
                <a:spcPts val="600"/>
              </a:spcBef>
              <a:spcAft>
                <a:spcPts val="600"/>
              </a:spcAft>
            </a:pPr>
            <a:r>
              <a:rPr lang="en-US" smtClean="0"/>
              <a:t>How the Compiler Differentiates Among Overloaded Functions </a:t>
            </a:r>
          </a:p>
          <a:p>
            <a:pPr>
              <a:lnSpc>
                <a:spcPct val="110000"/>
              </a:lnSpc>
              <a:spcBef>
                <a:spcPts val="600"/>
              </a:spcBef>
              <a:spcAft>
                <a:spcPts val="600"/>
              </a:spcAft>
            </a:pPr>
            <a:r>
              <a:rPr lang="en-US" smtClean="0">
                <a:solidFill>
                  <a:srgbClr val="FF0000"/>
                </a:solidFill>
              </a:rPr>
              <a:t>Overloaded functions are distinguished by their signatures.</a:t>
            </a:r>
          </a:p>
          <a:p>
            <a:pPr>
              <a:lnSpc>
                <a:spcPct val="110000"/>
              </a:lnSpc>
              <a:spcBef>
                <a:spcPts val="600"/>
              </a:spcBef>
              <a:spcAft>
                <a:spcPts val="600"/>
              </a:spcAft>
            </a:pPr>
            <a:r>
              <a:rPr lang="en-US" smtClean="0"/>
              <a:t>A signature is a combination of a function’s name and its parameter types (in order).</a:t>
            </a:r>
          </a:p>
          <a:p>
            <a:pPr>
              <a:lnSpc>
                <a:spcPct val="110000"/>
              </a:lnSpc>
              <a:spcBef>
                <a:spcPts val="600"/>
              </a:spcBef>
              <a:spcAft>
                <a:spcPts val="600"/>
              </a:spcAft>
            </a:pPr>
            <a:r>
              <a:rPr lang="en-US" smtClean="0"/>
              <a:t>The compiler encodes each function identifier with the types of its parameters (sometimes referred to as name mangling or name decoration) to enable type-safe linkage.</a:t>
            </a:r>
          </a:p>
          <a:p>
            <a:pPr lvl="1">
              <a:lnSpc>
                <a:spcPct val="110000"/>
              </a:lnSpc>
              <a:spcBef>
                <a:spcPts val="600"/>
              </a:spcBef>
              <a:spcAft>
                <a:spcPts val="600"/>
              </a:spcAft>
            </a:pPr>
            <a:r>
              <a:rPr lang="en-US" smtClean="0"/>
              <a:t>Ensures that the proper overloaded function is called and that the types of the arguments conform to the types of the parameters.</a:t>
            </a:r>
          </a:p>
          <a:p>
            <a:pPr>
              <a:lnSpc>
                <a:spcPct val="110000"/>
              </a:lnSpc>
              <a:spcBef>
                <a:spcPts val="600"/>
              </a:spcBef>
              <a:spcAft>
                <a:spcPts val="600"/>
              </a:spcAft>
            </a:pPr>
            <a:r>
              <a:rPr lang="en-US" smtClean="0"/>
              <a:t>Figure 6.24 was compiled with GNU C++. </a:t>
            </a:r>
          </a:p>
          <a:p>
            <a:pPr>
              <a:lnSpc>
                <a:spcPct val="110000"/>
              </a:lnSpc>
              <a:spcBef>
                <a:spcPts val="600"/>
              </a:spcBef>
              <a:spcAft>
                <a:spcPts val="600"/>
              </a:spcAft>
            </a:pPr>
            <a:r>
              <a:rPr lang="en-US" smtClean="0"/>
              <a:t>Rather than showing the execution output of the program, we show the mangled function names produced in assembly language by GNU C++. </a:t>
            </a:r>
          </a:p>
        </p:txBody>
      </p:sp>
      <p:sp>
        <p:nvSpPr>
          <p:cNvPr id="15872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1" descr="cpphtp9_06_Page_10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1" descr="cpphtp9_06_Page_10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1" descr="cpphtp9_06_Page_1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1" descr="cpphtp9_06_Page_10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6.19  </a:t>
            </a:r>
            <a:r>
              <a:rPr lang="en-US" smtClean="0">
                <a:solidFill>
                  <a:srgbClr val="FF0000"/>
                </a:solidFill>
              </a:rPr>
              <a:t>Function Templates</a:t>
            </a:r>
          </a:p>
        </p:txBody>
      </p:sp>
      <p:sp>
        <p:nvSpPr>
          <p:cNvPr id="188419" name="Text Placeholder 2"/>
          <p:cNvSpPr>
            <a:spLocks noGrp="1"/>
          </p:cNvSpPr>
          <p:nvPr>
            <p:ph type="body" idx="1"/>
          </p:nvPr>
        </p:nvSpPr>
        <p:spPr/>
        <p:txBody>
          <a:bodyPr/>
          <a:lstStyle/>
          <a:p>
            <a:pPr>
              <a:spcBef>
                <a:spcPts val="600"/>
              </a:spcBef>
            </a:pPr>
            <a:r>
              <a:rPr lang="en-US" altLang="en-US" smtClean="0"/>
              <a:t>If the program logic and operations are identical for each data type, overloading may be performed more compactly and conveniently by using function templates.</a:t>
            </a:r>
          </a:p>
          <a:p>
            <a:pPr>
              <a:spcBef>
                <a:spcPts val="600"/>
              </a:spcBef>
            </a:pPr>
            <a:endParaRPr lang="en-US" altLang="en-US" smtClean="0"/>
          </a:p>
          <a:p>
            <a:pPr>
              <a:spcBef>
                <a:spcPts val="600"/>
              </a:spcBef>
            </a:pPr>
            <a:r>
              <a:rPr lang="en-US" altLang="en-US" smtClean="0"/>
              <a:t>You write a single function template definition.</a:t>
            </a:r>
          </a:p>
        </p:txBody>
      </p:sp>
      <p:sp>
        <p:nvSpPr>
          <p:cNvPr id="16384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6.19  Function Templates (cont.)</a:t>
            </a:r>
          </a:p>
        </p:txBody>
      </p:sp>
      <p:sp>
        <p:nvSpPr>
          <p:cNvPr id="189443" name="Text Placeholder 2"/>
          <p:cNvSpPr>
            <a:spLocks noGrp="1"/>
          </p:cNvSpPr>
          <p:nvPr>
            <p:ph type="body" idx="1"/>
          </p:nvPr>
        </p:nvSpPr>
        <p:spPr/>
        <p:txBody>
          <a:bodyPr>
            <a:normAutofit fontScale="85000" lnSpcReduction="20000"/>
          </a:bodyPr>
          <a:lstStyle/>
          <a:p>
            <a:pPr>
              <a:lnSpc>
                <a:spcPct val="110000"/>
              </a:lnSpc>
              <a:spcBef>
                <a:spcPts val="600"/>
              </a:spcBef>
              <a:spcAft>
                <a:spcPts val="600"/>
              </a:spcAft>
            </a:pPr>
            <a:r>
              <a:rPr lang="en-US" altLang="en-US" smtClean="0"/>
              <a:t>Figure 6.25 defines a maximum function template (lines 3–17) that determines the largest of three values.</a:t>
            </a:r>
          </a:p>
          <a:p>
            <a:pPr>
              <a:lnSpc>
                <a:spcPct val="110000"/>
              </a:lnSpc>
              <a:spcBef>
                <a:spcPts val="600"/>
              </a:spcBef>
              <a:spcAft>
                <a:spcPts val="600"/>
              </a:spcAft>
            </a:pPr>
            <a:r>
              <a:rPr lang="en-US" altLang="en-US" smtClean="0"/>
              <a:t>All function template definitions begin with the </a:t>
            </a:r>
            <a:r>
              <a:rPr lang="en-US" altLang="en-US" smtClean="0">
                <a:solidFill>
                  <a:srgbClr val="0000FF"/>
                </a:solidFill>
              </a:rPr>
              <a:t>template</a:t>
            </a:r>
            <a:r>
              <a:rPr lang="en-US" altLang="en-US" smtClean="0"/>
              <a:t> keyword followed by a</a:t>
            </a:r>
            <a:r>
              <a:rPr lang="en-US" altLang="en-US" smtClean="0">
                <a:solidFill>
                  <a:srgbClr val="0000FF"/>
                </a:solidFill>
              </a:rPr>
              <a:t> template parameter list</a:t>
            </a:r>
            <a:r>
              <a:rPr lang="en-US" altLang="en-US" smtClean="0"/>
              <a:t> to the function template enclosed in angle brackets (&lt; and &gt;).</a:t>
            </a:r>
          </a:p>
          <a:p>
            <a:pPr>
              <a:lnSpc>
                <a:spcPct val="110000"/>
              </a:lnSpc>
              <a:spcBef>
                <a:spcPts val="600"/>
              </a:spcBef>
              <a:spcAft>
                <a:spcPts val="600"/>
              </a:spcAft>
            </a:pPr>
            <a:r>
              <a:rPr lang="en-US" altLang="en-US" smtClean="0"/>
              <a:t>Every parameter in the template parameter list (often referred to as a formal type parameter) is preceded by keyword </a:t>
            </a:r>
            <a:r>
              <a:rPr lang="en-US" altLang="en-US" smtClean="0">
                <a:solidFill>
                  <a:srgbClr val="0000FF"/>
                </a:solidFill>
              </a:rPr>
              <a:t>typename</a:t>
            </a:r>
            <a:r>
              <a:rPr lang="en-US" altLang="en-US" smtClean="0"/>
              <a:t> or keyword </a:t>
            </a:r>
            <a:r>
              <a:rPr lang="en-US" altLang="en-US" smtClean="0">
                <a:solidFill>
                  <a:srgbClr val="0000FF"/>
                </a:solidFill>
              </a:rPr>
              <a:t>class</a:t>
            </a:r>
            <a:r>
              <a:rPr lang="en-US" altLang="en-US" smtClean="0"/>
              <a:t> (which are synonyms).</a:t>
            </a:r>
          </a:p>
          <a:p>
            <a:pPr>
              <a:lnSpc>
                <a:spcPct val="110000"/>
              </a:lnSpc>
              <a:spcBef>
                <a:spcPts val="600"/>
              </a:spcBef>
              <a:spcAft>
                <a:spcPts val="600"/>
              </a:spcAft>
            </a:pPr>
            <a:r>
              <a:rPr lang="en-US" altLang="en-US" smtClean="0">
                <a:solidFill>
                  <a:srgbClr val="FF0000"/>
                </a:solidFill>
              </a:rPr>
              <a:t>The formal type parameters are placeholders for fundamental types or user-defined types.</a:t>
            </a:r>
          </a:p>
          <a:p>
            <a:pPr>
              <a:lnSpc>
                <a:spcPct val="110000"/>
              </a:lnSpc>
              <a:spcBef>
                <a:spcPts val="600"/>
              </a:spcBef>
              <a:spcAft>
                <a:spcPts val="600"/>
              </a:spcAft>
            </a:pPr>
            <a:r>
              <a:rPr lang="en-US" altLang="en-US" smtClean="0"/>
              <a:t>These placeholders are used to specify the types of the function’s parameters, to specify the function’s return type and to declare variables within the body of the function definition.</a:t>
            </a:r>
          </a:p>
        </p:txBody>
      </p:sp>
      <p:sp>
        <p:nvSpPr>
          <p:cNvPr id="1648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1" descr="cpphtp9_06_Page_1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1" descr="cpphtp9_06_Page_10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1" descr="cpphtp9_06_Page_11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cpphtp9_06_Page_01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6.19  Function Templates (cont.)</a:t>
            </a:r>
          </a:p>
        </p:txBody>
      </p:sp>
      <p:sp>
        <p:nvSpPr>
          <p:cNvPr id="193539" name="Text Placeholder 2"/>
          <p:cNvSpPr>
            <a:spLocks noGrp="1"/>
          </p:cNvSpPr>
          <p:nvPr>
            <p:ph type="body" idx="1"/>
          </p:nvPr>
        </p:nvSpPr>
        <p:spPr/>
        <p:txBody>
          <a:bodyPr/>
          <a:lstStyle/>
          <a:p>
            <a:pPr>
              <a:spcBef>
                <a:spcPts val="600"/>
              </a:spcBef>
              <a:spcAft>
                <a:spcPts val="600"/>
              </a:spcAft>
            </a:pPr>
            <a:r>
              <a:rPr lang="en-US" altLang="en-US" smtClean="0"/>
              <a:t>Figure 6.26 uses the maximum function template to determine the largest of three int values, three double values and three char values, respectively. </a:t>
            </a:r>
          </a:p>
          <a:p>
            <a:pPr>
              <a:spcBef>
                <a:spcPts val="600"/>
              </a:spcBef>
              <a:spcAft>
                <a:spcPts val="600"/>
              </a:spcAft>
            </a:pPr>
            <a:r>
              <a:rPr lang="en-US" altLang="en-US" smtClean="0"/>
              <a:t>Separate functions are created as a result of the calls—expecting three int values, three double values and three char values, respectively. </a:t>
            </a:r>
          </a:p>
        </p:txBody>
      </p:sp>
      <p:sp>
        <p:nvSpPr>
          <p:cNvPr id="1648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6.19  Function Templates (cont.)</a:t>
            </a:r>
          </a:p>
        </p:txBody>
      </p:sp>
      <p:sp>
        <p:nvSpPr>
          <p:cNvPr id="163843" name="Text Placeholder 2"/>
          <p:cNvSpPr>
            <a:spLocks noGrp="1"/>
          </p:cNvSpPr>
          <p:nvPr>
            <p:ph type="body" idx="1"/>
          </p:nvPr>
        </p:nvSpPr>
        <p:spPr/>
        <p:txBody>
          <a:bodyPr>
            <a:normAutofit fontScale="77500" lnSpcReduction="20000"/>
          </a:bodyPr>
          <a:lstStyle/>
          <a:p>
            <a:pPr>
              <a:lnSpc>
                <a:spcPct val="120000"/>
              </a:lnSpc>
              <a:spcBef>
                <a:spcPts val="600"/>
              </a:spcBef>
              <a:spcAft>
                <a:spcPts val="600"/>
              </a:spcAft>
            </a:pPr>
            <a:r>
              <a:rPr lang="en-US" smtClean="0"/>
              <a:t>C++11 - Trailing Return Types for Functions</a:t>
            </a:r>
          </a:p>
          <a:p>
            <a:pPr lvl="1">
              <a:lnSpc>
                <a:spcPct val="120000"/>
              </a:lnSpc>
              <a:spcBef>
                <a:spcPts val="600"/>
              </a:spcBef>
              <a:spcAft>
                <a:spcPts val="600"/>
              </a:spcAft>
            </a:pPr>
            <a:r>
              <a:rPr lang="en-US" smtClean="0"/>
              <a:t>C++11 introduces trailing return types for functions. </a:t>
            </a:r>
          </a:p>
          <a:p>
            <a:pPr>
              <a:lnSpc>
                <a:spcPct val="120000"/>
              </a:lnSpc>
              <a:spcBef>
                <a:spcPts val="600"/>
              </a:spcBef>
              <a:spcAft>
                <a:spcPts val="600"/>
              </a:spcAft>
            </a:pPr>
            <a:r>
              <a:rPr lang="en-US" smtClean="0"/>
              <a:t>To specify a trailing return type you place the keyword </a:t>
            </a:r>
            <a:r>
              <a:rPr lang="en-US" smtClean="0">
                <a:solidFill>
                  <a:srgbClr val="FF0000"/>
                </a:solidFill>
              </a:rPr>
              <a:t>auto</a:t>
            </a:r>
            <a:r>
              <a:rPr lang="en-US" smtClean="0"/>
              <a:t> before the function name, then follow the function’s parameter list with -&gt; and the return type. </a:t>
            </a:r>
          </a:p>
          <a:p>
            <a:pPr>
              <a:lnSpc>
                <a:spcPct val="120000"/>
              </a:lnSpc>
              <a:spcBef>
                <a:spcPts val="600"/>
              </a:spcBef>
              <a:spcAft>
                <a:spcPts val="600"/>
              </a:spcAft>
            </a:pPr>
            <a:r>
              <a:rPr lang="en-US" smtClean="0"/>
              <a:t>For example, to specify a trailing return type for function template maximum (Fig. 6.25), you’d write</a:t>
            </a:r>
          </a:p>
          <a:p>
            <a:pPr lvl="2">
              <a:lnSpc>
                <a:spcPct val="120000"/>
              </a:lnSpc>
              <a:spcBef>
                <a:spcPts val="600"/>
              </a:spcBef>
              <a:spcAft>
                <a:spcPts val="600"/>
              </a:spcAft>
            </a:pPr>
            <a:r>
              <a:rPr lang="en-US" smtClean="0">
                <a:solidFill>
                  <a:srgbClr val="0000FF"/>
                </a:solidFill>
                <a:latin typeface="Consolas" panose="020B0609020204030204" pitchFamily="49" charset="0"/>
              </a:rPr>
              <a:t>template</a:t>
            </a:r>
            <a:r>
              <a:rPr lang="en-US" smtClean="0">
                <a:latin typeface="Consolas" panose="020B0609020204030204" pitchFamily="49" charset="0"/>
              </a:rPr>
              <a:t> &lt; </a:t>
            </a:r>
            <a:r>
              <a:rPr lang="en-US" smtClean="0">
                <a:solidFill>
                  <a:srgbClr val="0000FF"/>
                </a:solidFill>
                <a:latin typeface="Consolas" panose="020B0609020204030204" pitchFamily="49" charset="0"/>
              </a:rPr>
              <a:t>typename</a:t>
            </a:r>
            <a:r>
              <a:rPr lang="en-US" smtClean="0">
                <a:latin typeface="Consolas" panose="020B0609020204030204" pitchFamily="49" charset="0"/>
              </a:rPr>
              <a:t> T &gt;</a:t>
            </a:r>
          </a:p>
          <a:p>
            <a:pPr lvl="2">
              <a:lnSpc>
                <a:spcPct val="120000"/>
              </a:lnSpc>
              <a:spcBef>
                <a:spcPts val="600"/>
              </a:spcBef>
              <a:spcAft>
                <a:spcPts val="600"/>
              </a:spcAft>
            </a:pPr>
            <a:r>
              <a:rPr lang="en-US" smtClean="0">
                <a:solidFill>
                  <a:srgbClr val="0000FF"/>
                </a:solidFill>
                <a:latin typeface="Consolas" panose="020B0609020204030204" pitchFamily="49" charset="0"/>
              </a:rPr>
              <a:t>auto</a:t>
            </a:r>
            <a:r>
              <a:rPr lang="en-US" smtClean="0">
                <a:latin typeface="Consolas" panose="020B0609020204030204" pitchFamily="49" charset="0"/>
              </a:rPr>
              <a:t> maximum( T x, T y, T z ) -&gt; T</a:t>
            </a:r>
          </a:p>
          <a:p>
            <a:pPr>
              <a:lnSpc>
                <a:spcPct val="120000"/>
              </a:lnSpc>
              <a:spcBef>
                <a:spcPts val="600"/>
              </a:spcBef>
              <a:spcAft>
                <a:spcPts val="600"/>
              </a:spcAft>
            </a:pPr>
            <a:r>
              <a:rPr lang="en-US" smtClean="0">
                <a:solidFill>
                  <a:srgbClr val="FF0000"/>
                </a:solidFill>
              </a:rPr>
              <a:t>As you build more complex function templates, there are cases for which only trailing return types are allowed. </a:t>
            </a:r>
          </a:p>
          <a:p>
            <a:pPr>
              <a:lnSpc>
                <a:spcPct val="120000"/>
              </a:lnSpc>
              <a:spcBef>
                <a:spcPts val="600"/>
              </a:spcBef>
              <a:spcAft>
                <a:spcPts val="600"/>
              </a:spcAft>
            </a:pPr>
            <a:r>
              <a:rPr lang="en-US" smtClean="0">
                <a:solidFill>
                  <a:srgbClr val="FF0000"/>
                </a:solidFill>
              </a:rPr>
              <a:t>Such complex function templates are beyond this book’s scope. </a:t>
            </a:r>
          </a:p>
        </p:txBody>
      </p:sp>
      <p:sp>
        <p:nvSpPr>
          <p:cNvPr id="1648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6.20  </a:t>
            </a:r>
            <a:r>
              <a:rPr lang="en-US" smtClean="0">
                <a:solidFill>
                  <a:srgbClr val="FF0000"/>
                </a:solidFill>
              </a:rPr>
              <a:t>Recursion</a:t>
            </a:r>
          </a:p>
        </p:txBody>
      </p:sp>
      <p:sp>
        <p:nvSpPr>
          <p:cNvPr id="195587" name="Text Placeholder 2"/>
          <p:cNvSpPr>
            <a:spLocks noGrp="1"/>
          </p:cNvSpPr>
          <p:nvPr>
            <p:ph type="body" idx="1"/>
          </p:nvPr>
        </p:nvSpPr>
        <p:spPr/>
        <p:txBody>
          <a:bodyPr>
            <a:normAutofit fontScale="85000" lnSpcReduction="20000"/>
          </a:bodyPr>
          <a:lstStyle/>
          <a:p>
            <a:pPr>
              <a:lnSpc>
                <a:spcPct val="110000"/>
              </a:lnSpc>
              <a:spcBef>
                <a:spcPts val="600"/>
              </a:spcBef>
              <a:spcAft>
                <a:spcPts val="600"/>
              </a:spcAft>
            </a:pPr>
            <a:r>
              <a:rPr lang="en-US" altLang="en-US" smtClean="0"/>
              <a:t>A recursive function is a function that calls itself, either directly, or indirectly (through another function).</a:t>
            </a:r>
          </a:p>
          <a:p>
            <a:pPr>
              <a:lnSpc>
                <a:spcPct val="110000"/>
              </a:lnSpc>
              <a:spcBef>
                <a:spcPts val="600"/>
              </a:spcBef>
              <a:spcAft>
                <a:spcPts val="600"/>
              </a:spcAft>
            </a:pPr>
            <a:r>
              <a:rPr lang="en-US" altLang="en-US" smtClean="0"/>
              <a:t>Recursive problem-solving approaches have a number of elements in common.</a:t>
            </a:r>
          </a:p>
          <a:p>
            <a:pPr lvl="1">
              <a:lnSpc>
                <a:spcPct val="110000"/>
              </a:lnSpc>
              <a:spcBef>
                <a:spcPts val="600"/>
              </a:spcBef>
              <a:spcAft>
                <a:spcPts val="600"/>
              </a:spcAft>
            </a:pPr>
            <a:r>
              <a:rPr lang="en-US" altLang="en-US" smtClean="0"/>
              <a:t>A recursive function is called to solve a problem.</a:t>
            </a:r>
          </a:p>
          <a:p>
            <a:pPr lvl="1">
              <a:lnSpc>
                <a:spcPct val="110000"/>
              </a:lnSpc>
              <a:spcBef>
                <a:spcPts val="600"/>
              </a:spcBef>
              <a:spcAft>
                <a:spcPts val="600"/>
              </a:spcAft>
            </a:pPr>
            <a:r>
              <a:rPr lang="en-US" altLang="en-US" smtClean="0"/>
              <a:t>The function actually knows how to solve only the simplest case(s), or so-called base case(s).</a:t>
            </a:r>
          </a:p>
          <a:p>
            <a:pPr lvl="1">
              <a:lnSpc>
                <a:spcPct val="110000"/>
              </a:lnSpc>
              <a:spcBef>
                <a:spcPts val="600"/>
              </a:spcBef>
              <a:spcAft>
                <a:spcPts val="600"/>
              </a:spcAft>
            </a:pPr>
            <a:r>
              <a:rPr lang="en-US" altLang="en-US" smtClean="0">
                <a:solidFill>
                  <a:srgbClr val="FF0000"/>
                </a:solidFill>
              </a:rPr>
              <a:t>If the function is called with a base case, the function simply returns a result.</a:t>
            </a:r>
          </a:p>
          <a:p>
            <a:pPr lvl="1">
              <a:lnSpc>
                <a:spcPct val="110000"/>
              </a:lnSpc>
              <a:spcBef>
                <a:spcPts val="600"/>
              </a:spcBef>
              <a:spcAft>
                <a:spcPts val="600"/>
              </a:spcAft>
            </a:pPr>
            <a:r>
              <a:rPr lang="en-US" altLang="en-US" smtClean="0"/>
              <a:t>If the function is called with a more complex problem, it typically divides the problem into two conceptual pieces - a piece that the function knows how to do and a piece that it does not know how to do.</a:t>
            </a:r>
          </a:p>
          <a:p>
            <a:pPr lvl="1">
              <a:lnSpc>
                <a:spcPct val="110000"/>
              </a:lnSpc>
              <a:spcBef>
                <a:spcPts val="600"/>
              </a:spcBef>
              <a:spcAft>
                <a:spcPts val="600"/>
              </a:spcAft>
            </a:pPr>
            <a:r>
              <a:rPr lang="en-US" altLang="en-US" smtClean="0">
                <a:solidFill>
                  <a:srgbClr val="FF0000"/>
                </a:solidFill>
              </a:rPr>
              <a:t>This new problem looks like the original, so the function calls a copy of itself to work on the smaller problem—this is referred to as a recursive call and is also called the recursion step.</a:t>
            </a:r>
          </a:p>
        </p:txBody>
      </p:sp>
      <p:sp>
        <p:nvSpPr>
          <p:cNvPr id="1689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1" descr="cpphtp9_06_Page_1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6.20  Recursion (cont.)</a:t>
            </a:r>
          </a:p>
        </p:txBody>
      </p:sp>
      <p:sp>
        <p:nvSpPr>
          <p:cNvPr id="197635" name="Text Placeholder 2"/>
          <p:cNvSpPr>
            <a:spLocks noGrp="1"/>
          </p:cNvSpPr>
          <p:nvPr>
            <p:ph type="body" idx="1"/>
          </p:nvPr>
        </p:nvSpPr>
        <p:spPr/>
        <p:txBody>
          <a:bodyPr/>
          <a:lstStyle/>
          <a:p>
            <a:pPr>
              <a:spcBef>
                <a:spcPts val="600"/>
              </a:spcBef>
              <a:spcAft>
                <a:spcPts val="600"/>
              </a:spcAft>
            </a:pPr>
            <a:r>
              <a:rPr lang="en-US" altLang="en-US" smtClean="0"/>
              <a:t>The recursion step often includes the keyword </a:t>
            </a:r>
            <a:r>
              <a:rPr lang="en-US" altLang="en-US" smtClean="0">
                <a:solidFill>
                  <a:srgbClr val="0000FF"/>
                </a:solidFill>
              </a:rPr>
              <a:t>return</a:t>
            </a:r>
            <a:r>
              <a:rPr lang="en-US" altLang="en-US" smtClean="0"/>
              <a:t>, because its result will be combined with the portion of the problem the function knew how to solve to form the result passed back to the original caller, possibly main.</a:t>
            </a:r>
          </a:p>
          <a:p>
            <a:pPr>
              <a:spcBef>
                <a:spcPts val="600"/>
              </a:spcBef>
              <a:spcAft>
                <a:spcPts val="600"/>
              </a:spcAft>
            </a:pPr>
            <a:r>
              <a:rPr lang="en-US" altLang="en-US" smtClean="0"/>
              <a:t>The recursion step executes while the original call to the function is still “open,” i.e., it has not yet finished executing.</a:t>
            </a:r>
          </a:p>
          <a:p>
            <a:pPr>
              <a:spcBef>
                <a:spcPts val="600"/>
              </a:spcBef>
              <a:spcAft>
                <a:spcPts val="600"/>
              </a:spcAft>
            </a:pPr>
            <a:r>
              <a:rPr lang="en-US" altLang="en-US" smtClean="0">
                <a:solidFill>
                  <a:srgbClr val="FF0000"/>
                </a:solidFill>
              </a:rPr>
              <a:t>The recursion step can result in many more such recursive calls.</a:t>
            </a:r>
          </a:p>
        </p:txBody>
      </p:sp>
      <p:sp>
        <p:nvSpPr>
          <p:cNvPr id="16998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6.20  Recursion (cont.)</a:t>
            </a:r>
          </a:p>
        </p:txBody>
      </p:sp>
      <p:sp>
        <p:nvSpPr>
          <p:cNvPr id="169987" name="Text Placeholder 2"/>
          <p:cNvSpPr>
            <a:spLocks noGrp="1"/>
          </p:cNvSpPr>
          <p:nvPr>
            <p:ph type="body" idx="1"/>
          </p:nvPr>
        </p:nvSpPr>
        <p:spPr/>
        <p:txBody>
          <a:bodyPr/>
          <a:lstStyle/>
          <a:p>
            <a:r>
              <a:rPr lang="en-US" smtClean="0"/>
              <a:t>Factorial</a:t>
            </a:r>
            <a:br>
              <a:rPr lang="en-US" smtClean="0"/>
            </a:br>
            <a:endParaRPr lang="en-US" smtClean="0"/>
          </a:p>
          <a:p>
            <a:r>
              <a:rPr lang="en-US" smtClean="0"/>
              <a:t>The factorial of a nonnegative integer n, written n! (and pronounced “n factorial”), is the product</a:t>
            </a:r>
            <a:br>
              <a:rPr lang="en-US" smtClean="0"/>
            </a:br>
            <a:endParaRPr lang="en-US" smtClean="0"/>
          </a:p>
          <a:p>
            <a:pPr marL="630238" lvl="2" indent="0">
              <a:buNone/>
            </a:pPr>
            <a:r>
              <a:rPr lang="pt-BR" sz="2400" smtClean="0">
                <a:latin typeface="Consolas" panose="020B0609020204030204" pitchFamily="49" charset="0"/>
              </a:rPr>
              <a:t>n · (n – 1) · (n – 2) · … · 1</a:t>
            </a:r>
            <a:r>
              <a:rPr lang="pt-BR" sz="2400" smtClean="0"/>
              <a:t/>
            </a:r>
            <a:br>
              <a:rPr lang="pt-BR" sz="2400" smtClean="0"/>
            </a:br>
            <a:endParaRPr lang="pt-BR" sz="2400" smtClean="0"/>
          </a:p>
          <a:p>
            <a:r>
              <a:rPr lang="en-US" smtClean="0">
                <a:solidFill>
                  <a:srgbClr val="FF0000"/>
                </a:solidFill>
              </a:rPr>
              <a:t>with 1! equal to 1, and 0! defined to be 1.</a:t>
            </a:r>
          </a:p>
        </p:txBody>
      </p:sp>
      <p:sp>
        <p:nvSpPr>
          <p:cNvPr id="17101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6.20  Recursion (cont.)</a:t>
            </a:r>
          </a:p>
        </p:txBody>
      </p:sp>
      <p:sp>
        <p:nvSpPr>
          <p:cNvPr id="169987" name="Text Placeholder 2"/>
          <p:cNvSpPr>
            <a:spLocks noGrp="1"/>
          </p:cNvSpPr>
          <p:nvPr>
            <p:ph type="body" idx="1"/>
          </p:nvPr>
        </p:nvSpPr>
        <p:spPr/>
        <p:txBody>
          <a:bodyPr/>
          <a:lstStyle/>
          <a:p>
            <a:r>
              <a:rPr lang="en-US" smtClean="0">
                <a:solidFill>
                  <a:srgbClr val="FF0000"/>
                </a:solidFill>
              </a:rPr>
              <a:t>Iterative Factorial</a:t>
            </a:r>
          </a:p>
          <a:p>
            <a:pPr lvl="1"/>
            <a:r>
              <a:rPr lang="en-US" smtClean="0"/>
              <a:t>The factorial of an integer, number, greater than or equal to 0, can be calculated iteratively (nonrecursively) by using a loop.</a:t>
            </a:r>
            <a:br>
              <a:rPr lang="en-US" smtClean="0"/>
            </a:br>
            <a:endParaRPr lang="en-US" smtClean="0"/>
          </a:p>
          <a:p>
            <a:r>
              <a:rPr lang="en-US" smtClean="0">
                <a:solidFill>
                  <a:srgbClr val="FF0000"/>
                </a:solidFill>
              </a:rPr>
              <a:t>Recursive Factorial</a:t>
            </a:r>
          </a:p>
          <a:p>
            <a:pPr lvl="1"/>
            <a:r>
              <a:rPr lang="en-US" smtClean="0"/>
              <a:t>A recursive definition of the factorial function is arrived at by observing the following algebraic relationship:</a:t>
            </a:r>
          </a:p>
          <a:p>
            <a:pPr lvl="2"/>
            <a:r>
              <a:rPr lang="en-US" smtClean="0"/>
              <a:t>n! = n  ·  (n – 1)! </a:t>
            </a:r>
          </a:p>
        </p:txBody>
      </p:sp>
      <p:sp>
        <p:nvSpPr>
          <p:cNvPr id="17101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6.20  Recursion (cont.)</a:t>
            </a:r>
          </a:p>
        </p:txBody>
      </p:sp>
      <p:sp>
        <p:nvSpPr>
          <p:cNvPr id="169987" name="Text Placeholder 2"/>
          <p:cNvSpPr>
            <a:spLocks noGrp="1"/>
          </p:cNvSpPr>
          <p:nvPr>
            <p:ph type="body" idx="1"/>
          </p:nvPr>
        </p:nvSpPr>
        <p:spPr/>
        <p:txBody>
          <a:bodyPr/>
          <a:lstStyle/>
          <a:p>
            <a:pPr>
              <a:spcBef>
                <a:spcPts val="600"/>
              </a:spcBef>
              <a:spcAft>
                <a:spcPts val="600"/>
              </a:spcAft>
            </a:pPr>
            <a:r>
              <a:rPr lang="en-US" smtClean="0">
                <a:solidFill>
                  <a:srgbClr val="FF0000"/>
                </a:solidFill>
              </a:rPr>
              <a:t>Evaluating 5!</a:t>
            </a:r>
          </a:p>
          <a:p>
            <a:pPr lvl="1">
              <a:spcBef>
                <a:spcPts val="600"/>
              </a:spcBef>
              <a:spcAft>
                <a:spcPts val="600"/>
              </a:spcAft>
            </a:pPr>
            <a:r>
              <a:rPr lang="en-US" smtClean="0"/>
              <a:t>The evaluation of 5! would proceed as shown in Fig. 6.27, which illustrates how the succession of recursive calls proceeds until 1! is evaluated to be 1, terminating the recursion. </a:t>
            </a:r>
          </a:p>
          <a:p>
            <a:pPr lvl="1">
              <a:spcBef>
                <a:spcPts val="600"/>
              </a:spcBef>
              <a:spcAft>
                <a:spcPts val="600"/>
              </a:spcAft>
            </a:pPr>
            <a:r>
              <a:rPr lang="en-US" smtClean="0"/>
              <a:t>Figure 6.27(b) shows the values returned from each recursive call to its caller until the final value is calculated and returned.</a:t>
            </a:r>
          </a:p>
        </p:txBody>
      </p:sp>
      <p:sp>
        <p:nvSpPr>
          <p:cNvPr id="17101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1" descr="cpphtp9_06_Page_1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457200" y="22860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6" name="Straight Arrow Connector 5"/>
          <p:cNvCxnSpPr/>
          <p:nvPr/>
        </p:nvCxnSpPr>
        <p:spPr>
          <a:xfrm>
            <a:off x="838200" y="1143000"/>
            <a:ext cx="0" cy="35052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315200" y="1251743"/>
            <a:ext cx="0" cy="35052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6.20  Recursion (cont.)</a:t>
            </a:r>
          </a:p>
        </p:txBody>
      </p:sp>
      <p:sp>
        <p:nvSpPr>
          <p:cNvPr id="169987" name="Text Placeholder 2"/>
          <p:cNvSpPr>
            <a:spLocks noGrp="1"/>
          </p:cNvSpPr>
          <p:nvPr>
            <p:ph type="body" idx="1"/>
          </p:nvPr>
        </p:nvSpPr>
        <p:spPr/>
        <p:txBody>
          <a:bodyPr/>
          <a:lstStyle/>
          <a:p>
            <a:r>
              <a:rPr lang="en-US" smtClean="0"/>
              <a:t>Using a Recursive factorial Function to Calculate Factorials</a:t>
            </a:r>
          </a:p>
          <a:p>
            <a:r>
              <a:rPr lang="en-US" smtClean="0"/>
              <a:t>Figure 6.28 uses recursion to calculate and print the factorials of the integers 0 - 10. </a:t>
            </a:r>
          </a:p>
        </p:txBody>
      </p:sp>
      <p:sp>
        <p:nvSpPr>
          <p:cNvPr id="17101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cpphtp9_06_Page_01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1" descr="cpphtp9_06_Page_11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1" descr="cpphtp9_06_Page_1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6.20  Recursion (cont.)</a:t>
            </a:r>
          </a:p>
        </p:txBody>
      </p:sp>
      <p:sp>
        <p:nvSpPr>
          <p:cNvPr id="205827" name="Text Placeholder 2"/>
          <p:cNvSpPr>
            <a:spLocks noGrp="1"/>
          </p:cNvSpPr>
          <p:nvPr>
            <p:ph type="body" idx="1"/>
          </p:nvPr>
        </p:nvSpPr>
        <p:spPr/>
        <p:txBody>
          <a:bodyPr/>
          <a:lstStyle/>
          <a:p>
            <a:r>
              <a:rPr lang="en-US" altLang="en-US" smtClean="0"/>
              <a:t>C++11 Type </a:t>
            </a:r>
            <a:r>
              <a:rPr lang="en-US" altLang="en-US" smtClean="0">
                <a:solidFill>
                  <a:srgbClr val="FF0000"/>
                </a:solidFill>
              </a:rPr>
              <a:t>unsigned</a:t>
            </a:r>
            <a:r>
              <a:rPr lang="en-US" altLang="en-US" smtClean="0"/>
              <a:t> </a:t>
            </a:r>
            <a:r>
              <a:rPr lang="en-US" altLang="en-US" smtClean="0">
                <a:solidFill>
                  <a:srgbClr val="FF0000"/>
                </a:solidFill>
              </a:rPr>
              <a:t>long long int </a:t>
            </a:r>
          </a:p>
          <a:p>
            <a:endParaRPr lang="en-US" altLang="en-US" smtClean="0">
              <a:solidFill>
                <a:srgbClr val="FF0000"/>
              </a:solidFill>
            </a:endParaRPr>
          </a:p>
          <a:p>
            <a:r>
              <a:rPr lang="en-US" altLang="en-US" smtClean="0"/>
              <a:t>C++11’s new </a:t>
            </a:r>
            <a:r>
              <a:rPr lang="en-US" altLang="en-US" smtClean="0">
                <a:solidFill>
                  <a:srgbClr val="FF0000"/>
                </a:solidFill>
              </a:rPr>
              <a:t>unsigned long long int </a:t>
            </a:r>
            <a:r>
              <a:rPr lang="en-US" altLang="en-US" smtClean="0"/>
              <a:t>type (which can be abbreviated as unsigned long long) on some systems enables you to store values in </a:t>
            </a:r>
            <a:r>
              <a:rPr lang="en-US" altLang="en-US" smtClean="0">
                <a:solidFill>
                  <a:srgbClr val="FF0000"/>
                </a:solidFill>
              </a:rPr>
              <a:t>8 bytes (64 bits) </a:t>
            </a:r>
            <a:r>
              <a:rPr lang="en-US" altLang="en-US" smtClean="0"/>
              <a:t>which can hold numbers as large as </a:t>
            </a:r>
            <a:r>
              <a:rPr lang="en-US" altLang="en-US" smtClean="0">
                <a:solidFill>
                  <a:srgbClr val="0000FF"/>
                </a:solidFill>
              </a:rPr>
              <a:t>18,446,744,073,709,551,615</a:t>
            </a:r>
            <a:r>
              <a:rPr lang="en-US" altLang="en-US" smtClean="0"/>
              <a:t>. </a:t>
            </a:r>
          </a:p>
        </p:txBody>
      </p:sp>
      <p:sp>
        <p:nvSpPr>
          <p:cNvPr id="17101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6.21  Example Using Recursion: Fibonacci Series</a:t>
            </a:r>
          </a:p>
        </p:txBody>
      </p:sp>
      <p:sp>
        <p:nvSpPr>
          <p:cNvPr id="206851" name="Text Placeholder 2"/>
          <p:cNvSpPr>
            <a:spLocks noGrp="1"/>
          </p:cNvSpPr>
          <p:nvPr>
            <p:ph type="body" idx="1"/>
          </p:nvPr>
        </p:nvSpPr>
        <p:spPr/>
        <p:txBody>
          <a:bodyPr>
            <a:normAutofit fontScale="85000" lnSpcReduction="10000"/>
          </a:bodyPr>
          <a:lstStyle/>
          <a:p>
            <a:pPr>
              <a:lnSpc>
                <a:spcPct val="110000"/>
              </a:lnSpc>
              <a:spcBef>
                <a:spcPts val="600"/>
              </a:spcBef>
              <a:spcAft>
                <a:spcPts val="600"/>
              </a:spcAft>
            </a:pPr>
            <a:r>
              <a:rPr lang="en-US" altLang="en-US" smtClean="0"/>
              <a:t>The Fibonacci series</a:t>
            </a:r>
          </a:p>
          <a:p>
            <a:pPr lvl="2">
              <a:lnSpc>
                <a:spcPct val="110000"/>
              </a:lnSpc>
              <a:spcBef>
                <a:spcPts val="600"/>
              </a:spcBef>
              <a:spcAft>
                <a:spcPts val="600"/>
              </a:spcAft>
            </a:pPr>
            <a:r>
              <a:rPr lang="en-US" altLang="en-US" smtClean="0">
                <a:latin typeface="Consolas" panose="020B0609020204030204" pitchFamily="49" charset="0"/>
              </a:rPr>
              <a:t>0, 1, 1, 2, 3, 5, 8, 13, 21, …</a:t>
            </a:r>
          </a:p>
          <a:p>
            <a:pPr>
              <a:lnSpc>
                <a:spcPct val="110000"/>
              </a:lnSpc>
              <a:spcBef>
                <a:spcPts val="600"/>
              </a:spcBef>
              <a:spcAft>
                <a:spcPts val="600"/>
              </a:spcAft>
            </a:pPr>
            <a:r>
              <a:rPr lang="en-US" altLang="en-US" smtClean="0"/>
              <a:t>begins with 0 and 1 and has the property that each subsequent Fibonacci number is the sum of the previous two Fibonacci numbers.</a:t>
            </a:r>
          </a:p>
          <a:p>
            <a:pPr>
              <a:lnSpc>
                <a:spcPct val="110000"/>
              </a:lnSpc>
              <a:spcBef>
                <a:spcPts val="600"/>
              </a:spcBef>
              <a:spcAft>
                <a:spcPts val="600"/>
              </a:spcAft>
            </a:pPr>
            <a:r>
              <a:rPr lang="en-US" altLang="en-US" smtClean="0">
                <a:solidFill>
                  <a:srgbClr val="FF0000"/>
                </a:solidFill>
              </a:rPr>
              <a:t>The series occurs in nature and, in particular, describes a form of spiral.</a:t>
            </a:r>
          </a:p>
          <a:p>
            <a:pPr>
              <a:lnSpc>
                <a:spcPct val="110000"/>
              </a:lnSpc>
              <a:spcBef>
                <a:spcPts val="600"/>
              </a:spcBef>
              <a:spcAft>
                <a:spcPts val="600"/>
              </a:spcAft>
            </a:pPr>
            <a:r>
              <a:rPr lang="en-US" altLang="en-US" smtClean="0"/>
              <a:t>The ratio of successive Fibonacci numbers converges on a constant value of 1.618….</a:t>
            </a:r>
          </a:p>
          <a:p>
            <a:pPr>
              <a:lnSpc>
                <a:spcPct val="110000"/>
              </a:lnSpc>
              <a:spcBef>
                <a:spcPts val="600"/>
              </a:spcBef>
              <a:spcAft>
                <a:spcPts val="600"/>
              </a:spcAft>
            </a:pPr>
            <a:r>
              <a:rPr lang="en-US" altLang="en-US" smtClean="0">
                <a:solidFill>
                  <a:srgbClr val="FF0000"/>
                </a:solidFill>
              </a:rPr>
              <a:t>This frequently occurs in nature and has been called the golden ratio or the golden mean.</a:t>
            </a:r>
          </a:p>
          <a:p>
            <a:pPr>
              <a:lnSpc>
                <a:spcPct val="110000"/>
              </a:lnSpc>
              <a:spcBef>
                <a:spcPts val="600"/>
              </a:spcBef>
              <a:spcAft>
                <a:spcPts val="600"/>
              </a:spcAft>
            </a:pPr>
            <a:r>
              <a:rPr lang="en-US" altLang="en-US" smtClean="0"/>
              <a:t>Humans tend to find the golden mean aesthetically pleasing.</a:t>
            </a:r>
          </a:p>
        </p:txBody>
      </p:sp>
      <p:sp>
        <p:nvSpPr>
          <p:cNvPr id="1761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6.20  Example Using Recursion: Fibonacci Series (cont.)</a:t>
            </a:r>
            <a:endParaRPr lang="en-US" smtClean="0"/>
          </a:p>
        </p:txBody>
      </p:sp>
      <p:sp>
        <p:nvSpPr>
          <p:cNvPr id="176131" name="Text Placeholder 2"/>
          <p:cNvSpPr>
            <a:spLocks noGrp="1"/>
          </p:cNvSpPr>
          <p:nvPr>
            <p:ph type="body" idx="1"/>
          </p:nvPr>
        </p:nvSpPr>
        <p:spPr/>
        <p:txBody>
          <a:bodyPr/>
          <a:lstStyle/>
          <a:p>
            <a:pPr>
              <a:spcBef>
                <a:spcPts val="600"/>
              </a:spcBef>
              <a:spcAft>
                <a:spcPts val="600"/>
              </a:spcAft>
            </a:pPr>
            <a:r>
              <a:rPr lang="en-US" smtClean="0"/>
              <a:t>Recursive Fibonacci Definition</a:t>
            </a:r>
          </a:p>
          <a:p>
            <a:pPr>
              <a:spcBef>
                <a:spcPts val="600"/>
              </a:spcBef>
              <a:spcAft>
                <a:spcPts val="600"/>
              </a:spcAft>
            </a:pPr>
            <a:r>
              <a:rPr lang="en-US" smtClean="0"/>
              <a:t>The Fibonacci series can be defined recursively as follows:</a:t>
            </a:r>
          </a:p>
          <a:p>
            <a:pPr lvl="2">
              <a:spcBef>
                <a:spcPts val="600"/>
              </a:spcBef>
              <a:spcAft>
                <a:spcPts val="1200"/>
              </a:spcAft>
            </a:pPr>
            <a:r>
              <a:rPr lang="it-IT" smtClean="0"/>
              <a:t>fibonacci(0) = 0</a:t>
            </a:r>
            <a:br>
              <a:rPr lang="it-IT" smtClean="0"/>
            </a:br>
            <a:r>
              <a:rPr lang="it-IT" smtClean="0"/>
              <a:t/>
            </a:r>
            <a:br>
              <a:rPr lang="it-IT" smtClean="0"/>
            </a:br>
            <a:r>
              <a:rPr lang="it-IT" smtClean="0"/>
              <a:t>fibonacci(1) = 1</a:t>
            </a:r>
            <a:br>
              <a:rPr lang="it-IT" smtClean="0"/>
            </a:br>
            <a:r>
              <a:rPr lang="it-IT" smtClean="0"/>
              <a:t/>
            </a:r>
            <a:br>
              <a:rPr lang="it-IT" smtClean="0"/>
            </a:br>
            <a:r>
              <a:rPr lang="it-IT" smtClean="0"/>
              <a:t>fibonacci(n) = fibonacci(n – 1) + fibonacci(n – 2)</a:t>
            </a:r>
          </a:p>
          <a:p>
            <a:pPr>
              <a:spcBef>
                <a:spcPts val="600"/>
              </a:spcBef>
              <a:spcAft>
                <a:spcPts val="600"/>
              </a:spcAft>
            </a:pPr>
            <a:r>
              <a:rPr lang="en-US" smtClean="0"/>
              <a:t>The program of Fig. 6.29 calculates the </a:t>
            </a:r>
            <a:r>
              <a:rPr lang="en-US" smtClean="0">
                <a:solidFill>
                  <a:srgbClr val="FF0000"/>
                </a:solidFill>
              </a:rPr>
              <a:t>nth Fibonacci number </a:t>
            </a:r>
            <a:r>
              <a:rPr lang="en-US" smtClean="0"/>
              <a:t>recursively by using function fibonacci.</a:t>
            </a:r>
          </a:p>
        </p:txBody>
      </p:sp>
      <p:sp>
        <p:nvSpPr>
          <p:cNvPr id="17715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1" descr="cpphtp9_06_Page_11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1" descr="cpphtp9_06_Page_1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1" descr="cpphtp9_06_Page_1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6.21  Example Using Recursion: Fibonacci Series (cont.)</a:t>
            </a:r>
          </a:p>
        </p:txBody>
      </p:sp>
      <p:sp>
        <p:nvSpPr>
          <p:cNvPr id="211971" name="Text Placeholder 2"/>
          <p:cNvSpPr>
            <a:spLocks noGrp="1"/>
          </p:cNvSpPr>
          <p:nvPr>
            <p:ph type="body" idx="1"/>
          </p:nvPr>
        </p:nvSpPr>
        <p:spPr>
          <a:xfrm>
            <a:off x="457200" y="1361478"/>
            <a:ext cx="8229600" cy="4525962"/>
          </a:xfrm>
        </p:spPr>
        <p:txBody>
          <a:bodyPr>
            <a:normAutofit fontScale="85000" lnSpcReduction="10000"/>
          </a:bodyPr>
          <a:lstStyle/>
          <a:p>
            <a:pPr>
              <a:lnSpc>
                <a:spcPct val="110000"/>
              </a:lnSpc>
              <a:spcBef>
                <a:spcPts val="600"/>
              </a:spcBef>
              <a:spcAft>
                <a:spcPts val="600"/>
              </a:spcAft>
            </a:pPr>
            <a:r>
              <a:rPr lang="en-US" altLang="en-US" smtClean="0"/>
              <a:t>Figure 6.30 shows how function fibonacci would evaluate fibonacci(3).</a:t>
            </a:r>
          </a:p>
          <a:p>
            <a:pPr>
              <a:lnSpc>
                <a:spcPct val="110000"/>
              </a:lnSpc>
              <a:spcBef>
                <a:spcPts val="600"/>
              </a:spcBef>
              <a:spcAft>
                <a:spcPts val="600"/>
              </a:spcAft>
            </a:pPr>
            <a:r>
              <a:rPr lang="en-US" altLang="en-US" smtClean="0"/>
              <a:t>This figure raises some interesting issues about the order in which C++ compilers evaluate the operands of operators.</a:t>
            </a:r>
          </a:p>
          <a:p>
            <a:pPr>
              <a:lnSpc>
                <a:spcPct val="110000"/>
              </a:lnSpc>
              <a:spcBef>
                <a:spcPts val="600"/>
              </a:spcBef>
              <a:spcAft>
                <a:spcPts val="600"/>
              </a:spcAft>
            </a:pPr>
            <a:r>
              <a:rPr lang="en-US" altLang="en-US" smtClean="0"/>
              <a:t>This is a separate issue from the order in which operators are applied to their operands, namely, the order dictated by the rules of operator precedence and associativity.</a:t>
            </a:r>
          </a:p>
          <a:p>
            <a:pPr>
              <a:lnSpc>
                <a:spcPct val="110000"/>
              </a:lnSpc>
              <a:spcBef>
                <a:spcPts val="600"/>
              </a:spcBef>
              <a:spcAft>
                <a:spcPts val="600"/>
              </a:spcAft>
            </a:pPr>
            <a:r>
              <a:rPr lang="en-US" altLang="en-US" smtClean="0"/>
              <a:t>Most programmers simply assume that operands are evaluated left to right.</a:t>
            </a:r>
          </a:p>
          <a:p>
            <a:pPr>
              <a:lnSpc>
                <a:spcPct val="110000"/>
              </a:lnSpc>
              <a:spcBef>
                <a:spcPts val="600"/>
              </a:spcBef>
              <a:spcAft>
                <a:spcPts val="600"/>
              </a:spcAft>
            </a:pPr>
            <a:r>
              <a:rPr lang="en-US" altLang="en-US" smtClean="0"/>
              <a:t>C++ does not specify the order in which the operands of most operators (including +) are to be evaluated.</a:t>
            </a:r>
          </a:p>
          <a:p>
            <a:pPr>
              <a:lnSpc>
                <a:spcPct val="110000"/>
              </a:lnSpc>
              <a:spcBef>
                <a:spcPts val="600"/>
              </a:spcBef>
              <a:spcAft>
                <a:spcPts val="600"/>
              </a:spcAft>
            </a:pPr>
            <a:r>
              <a:rPr lang="en-US" altLang="en-US" smtClean="0"/>
              <a:t>Therefore, you must make no assumption about the order in which these calls execute.</a:t>
            </a:r>
          </a:p>
        </p:txBody>
      </p:sp>
      <p:sp>
        <p:nvSpPr>
          <p:cNvPr id="1802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4" name="Picture 1" descr="cpphtp9_06_Page_1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pphtp9_06_Page_00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cpphtp9_06_Page_01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1" descr="cpphtp9_06_Page_1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1" descr="cpphtp9_06_Page_1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1" descr="cpphtp9_06_Page_1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1" descr="cpphtp9_06_Page_1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1" descr="cpphtp9_06_Page_1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6.22  </a:t>
            </a:r>
            <a:r>
              <a:rPr lang="en-US" smtClean="0">
                <a:solidFill>
                  <a:srgbClr val="FF0000"/>
                </a:solidFill>
              </a:rPr>
              <a:t>Recursion vs. Iteration</a:t>
            </a:r>
          </a:p>
        </p:txBody>
      </p:sp>
      <p:sp>
        <p:nvSpPr>
          <p:cNvPr id="219139" name="Text Placeholder 2"/>
          <p:cNvSpPr>
            <a:spLocks noGrp="1"/>
          </p:cNvSpPr>
          <p:nvPr>
            <p:ph type="body" idx="1"/>
          </p:nvPr>
        </p:nvSpPr>
        <p:spPr/>
        <p:txBody>
          <a:bodyPr/>
          <a:lstStyle/>
          <a:p>
            <a:pPr>
              <a:spcBef>
                <a:spcPts val="600"/>
              </a:spcBef>
              <a:spcAft>
                <a:spcPts val="600"/>
              </a:spcAft>
            </a:pPr>
            <a:r>
              <a:rPr lang="en-US" altLang="en-US" smtClean="0"/>
              <a:t>Both iteration and recursion are based on a control statement: </a:t>
            </a:r>
          </a:p>
          <a:p>
            <a:pPr lvl="1">
              <a:spcBef>
                <a:spcPts val="600"/>
              </a:spcBef>
              <a:spcAft>
                <a:spcPts val="600"/>
              </a:spcAft>
            </a:pPr>
            <a:r>
              <a:rPr lang="en-US" altLang="en-US" smtClean="0">
                <a:solidFill>
                  <a:srgbClr val="0000FF"/>
                </a:solidFill>
              </a:rPr>
              <a:t>Iteration uses a repetition structure </a:t>
            </a:r>
          </a:p>
          <a:p>
            <a:pPr lvl="1">
              <a:spcBef>
                <a:spcPts val="600"/>
              </a:spcBef>
              <a:spcAft>
                <a:spcPts val="600"/>
              </a:spcAft>
            </a:pPr>
            <a:r>
              <a:rPr lang="en-US" altLang="en-US" smtClean="0">
                <a:solidFill>
                  <a:srgbClr val="0000FF"/>
                </a:solidFill>
              </a:rPr>
              <a:t>recursion uses a selection structure</a:t>
            </a:r>
          </a:p>
          <a:p>
            <a:pPr>
              <a:spcBef>
                <a:spcPts val="600"/>
              </a:spcBef>
              <a:spcAft>
                <a:spcPts val="600"/>
              </a:spcAft>
            </a:pPr>
            <a:r>
              <a:rPr lang="en-US" altLang="en-US" smtClean="0"/>
              <a:t>Both iteration and recursion involve repetition: Iteration explicitly uses a repetition structure; recursion achieves repetition through repeated function calls.</a:t>
            </a:r>
          </a:p>
          <a:p>
            <a:pPr>
              <a:spcBef>
                <a:spcPts val="600"/>
              </a:spcBef>
              <a:spcAft>
                <a:spcPts val="600"/>
              </a:spcAft>
            </a:pPr>
            <a:r>
              <a:rPr lang="en-US" altLang="en-US" smtClean="0"/>
              <a:t>Iteration and recursion each involve a termination test: Iteration terminates when the loop-continuation condition fails; recursion terminates when a base case is recognized.</a:t>
            </a:r>
          </a:p>
        </p:txBody>
      </p:sp>
      <p:sp>
        <p:nvSpPr>
          <p:cNvPr id="18534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6.22  Recursion vs. Iteration (cont.)</a:t>
            </a:r>
          </a:p>
        </p:txBody>
      </p:sp>
      <p:sp>
        <p:nvSpPr>
          <p:cNvPr id="220163" name="Text Placeholder 2"/>
          <p:cNvSpPr>
            <a:spLocks noGrp="1"/>
          </p:cNvSpPr>
          <p:nvPr>
            <p:ph type="body" idx="1"/>
          </p:nvPr>
        </p:nvSpPr>
        <p:spPr>
          <a:xfrm>
            <a:off x="457200" y="1382994"/>
            <a:ext cx="8229600" cy="4525962"/>
          </a:xfrm>
        </p:spPr>
        <p:txBody>
          <a:bodyPr>
            <a:normAutofit fontScale="85000" lnSpcReduction="10000"/>
          </a:bodyPr>
          <a:lstStyle/>
          <a:p>
            <a:pPr>
              <a:lnSpc>
                <a:spcPct val="120000"/>
              </a:lnSpc>
              <a:spcBef>
                <a:spcPts val="600"/>
              </a:spcBef>
              <a:spcAft>
                <a:spcPts val="600"/>
              </a:spcAft>
            </a:pPr>
            <a:r>
              <a:rPr lang="en-US" altLang="en-US" smtClean="0"/>
              <a:t>Iteration with counter-controlled repetition and recursion both gradually approach termination: </a:t>
            </a:r>
          </a:p>
          <a:p>
            <a:pPr lvl="1">
              <a:lnSpc>
                <a:spcPct val="120000"/>
              </a:lnSpc>
              <a:spcBef>
                <a:spcPts val="600"/>
              </a:spcBef>
              <a:spcAft>
                <a:spcPts val="600"/>
              </a:spcAft>
            </a:pPr>
            <a:r>
              <a:rPr lang="en-US" altLang="en-US" smtClean="0"/>
              <a:t>Iteration modifies a counter until the counter assumes a value that makes the loop-continuation condition fail; </a:t>
            </a:r>
          </a:p>
          <a:p>
            <a:pPr lvl="1">
              <a:lnSpc>
                <a:spcPct val="120000"/>
              </a:lnSpc>
              <a:spcBef>
                <a:spcPts val="600"/>
              </a:spcBef>
              <a:spcAft>
                <a:spcPts val="600"/>
              </a:spcAft>
            </a:pPr>
            <a:r>
              <a:rPr lang="en-US" altLang="en-US" smtClean="0"/>
              <a:t>recursion produces simpler versions of the original problem until the base case is reached.</a:t>
            </a:r>
          </a:p>
          <a:p>
            <a:pPr>
              <a:lnSpc>
                <a:spcPct val="120000"/>
              </a:lnSpc>
              <a:spcBef>
                <a:spcPts val="600"/>
              </a:spcBef>
              <a:spcAft>
                <a:spcPts val="600"/>
              </a:spcAft>
            </a:pPr>
            <a:r>
              <a:rPr lang="en-US" altLang="en-US" smtClean="0">
                <a:solidFill>
                  <a:srgbClr val="FF0000"/>
                </a:solidFill>
              </a:rPr>
              <a:t>Both iteration and recursion can occur infinitely</a:t>
            </a:r>
            <a:r>
              <a:rPr lang="en-US" altLang="en-US" smtClean="0"/>
              <a:t>: An infinite loop occurs with iteration if the loop-continuation test never becomes false; infinite recursion occurs if the recursion step does not reduce the problem during each recursive call in a manner that converges on the base case.</a:t>
            </a:r>
          </a:p>
          <a:p>
            <a:pPr>
              <a:lnSpc>
                <a:spcPct val="120000"/>
              </a:lnSpc>
              <a:spcBef>
                <a:spcPts val="600"/>
              </a:spcBef>
              <a:spcAft>
                <a:spcPts val="600"/>
              </a:spcAft>
            </a:pPr>
            <a:r>
              <a:rPr lang="en-US" altLang="en-US" smtClean="0"/>
              <a:t>To illustrate the differences between iteration and recursion, let’s examine an iterative solution to the factorial problem (Fig. 6.31). </a:t>
            </a:r>
          </a:p>
        </p:txBody>
      </p:sp>
      <p:sp>
        <p:nvSpPr>
          <p:cNvPr id="18637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1" descr="cpphtp9_06_Page_1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1" descr="cpphtp9_06_Page_1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1" descr="cpphtp9_06_Page_1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cpphtp9_06_Page_01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1" descr="cpphtp9_06_Page_1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1" descr="cpphtp9_06_Page_1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Picture 1" descr="cpphtp9_06_Page_12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30" name="Picture 1" descr="cpphtp9_06_Page_13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1" descr="cpphtp9_06_Page_1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cpphtp9_06_Page_01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cpphtp9_06_Page_0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pphtp9_06_Page_01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cpphtp9_06_Page_0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cpphtp9_06_Page_0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6.4  Function Definitions with Multiple Parameters (cont.)</a:t>
            </a:r>
          </a:p>
        </p:txBody>
      </p:sp>
      <p:sp>
        <p:nvSpPr>
          <p:cNvPr id="36867" name="Text Placeholder 2"/>
          <p:cNvSpPr>
            <a:spLocks noGrp="1"/>
          </p:cNvSpPr>
          <p:nvPr>
            <p:ph type="body" idx="1"/>
          </p:nvPr>
        </p:nvSpPr>
        <p:spPr>
          <a:xfrm>
            <a:off x="533400" y="1371600"/>
            <a:ext cx="8229600" cy="4614862"/>
          </a:xfrm>
        </p:spPr>
        <p:txBody>
          <a:bodyPr>
            <a:normAutofit fontScale="92500" lnSpcReduction="20000"/>
          </a:bodyPr>
          <a:lstStyle/>
          <a:p>
            <a:pPr>
              <a:lnSpc>
                <a:spcPct val="120000"/>
              </a:lnSpc>
              <a:spcBef>
                <a:spcPts val="600"/>
              </a:spcBef>
              <a:spcAft>
                <a:spcPts val="600"/>
              </a:spcAft>
            </a:pPr>
            <a:r>
              <a:rPr lang="en-US" altLang="en-US" smtClean="0"/>
              <a:t>The compiler refers to the function prototype to check that calls to maximum contain the correct number and types of arguments and that the types of the arguments are in the correct order.</a:t>
            </a:r>
          </a:p>
          <a:p>
            <a:pPr>
              <a:lnSpc>
                <a:spcPct val="120000"/>
              </a:lnSpc>
              <a:spcBef>
                <a:spcPts val="600"/>
              </a:spcBef>
              <a:spcAft>
                <a:spcPts val="600"/>
              </a:spcAft>
            </a:pPr>
            <a:r>
              <a:rPr lang="en-US" altLang="en-US" smtClean="0"/>
              <a:t>In addition, the compiler uses the prototype to ensure that the value returned by the function can be used correctly in the expression that called the function (e.g., a function call that returns void cannot be used as the right side of an assignment statement).</a:t>
            </a:r>
          </a:p>
          <a:p>
            <a:pPr>
              <a:lnSpc>
                <a:spcPct val="120000"/>
              </a:lnSpc>
              <a:spcBef>
                <a:spcPts val="600"/>
              </a:spcBef>
              <a:spcAft>
                <a:spcPts val="600"/>
              </a:spcAft>
            </a:pPr>
            <a:r>
              <a:rPr lang="en-US" altLang="en-US" smtClean="0"/>
              <a:t>Each argument must be consistent with the type of the corresponding parameter.</a:t>
            </a:r>
          </a:p>
          <a:p>
            <a:pPr>
              <a:lnSpc>
                <a:spcPct val="120000"/>
              </a:lnSpc>
              <a:spcBef>
                <a:spcPts val="600"/>
              </a:spcBef>
              <a:spcAft>
                <a:spcPts val="600"/>
              </a:spcAft>
            </a:pPr>
            <a:r>
              <a:rPr lang="en-US" altLang="en-US" smtClean="0">
                <a:solidFill>
                  <a:srgbClr val="FF0000"/>
                </a:solidFill>
              </a:rPr>
              <a:t>If the arguments passed to a function do not match the types specified in the function’s prototype, the compiler attempts to convert the arguments to those types.</a:t>
            </a:r>
          </a:p>
        </p:txBody>
      </p:sp>
      <p:sp>
        <p:nvSpPr>
          <p:cNvPr id="368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pphtp9_06_Page_0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cpphtp9_06_Page_0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cpphtp9_06_Page_00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cpphtp9_06_Page_0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6.4  Function Definitions with Multiple Parameters (cont.)</a:t>
            </a:r>
          </a:p>
        </p:txBody>
      </p:sp>
      <p:sp>
        <p:nvSpPr>
          <p:cNvPr id="38915" name="Text Placeholder 2"/>
          <p:cNvSpPr>
            <a:spLocks noGrp="1"/>
          </p:cNvSpPr>
          <p:nvPr>
            <p:ph type="body" idx="1"/>
          </p:nvPr>
        </p:nvSpPr>
        <p:spPr/>
        <p:txBody>
          <a:bodyPr/>
          <a:lstStyle/>
          <a:p>
            <a:pPr>
              <a:spcBef>
                <a:spcPts val="600"/>
              </a:spcBef>
              <a:spcAft>
                <a:spcPts val="600"/>
              </a:spcAft>
            </a:pPr>
            <a:r>
              <a:rPr lang="en-US" smtClean="0"/>
              <a:t>Returning Control from a Function to Its Caller</a:t>
            </a:r>
          </a:p>
          <a:p>
            <a:pPr>
              <a:spcBef>
                <a:spcPts val="600"/>
              </a:spcBef>
              <a:spcAft>
                <a:spcPts val="600"/>
              </a:spcAft>
            </a:pPr>
            <a:r>
              <a:rPr lang="en-US" smtClean="0"/>
              <a:t>There are several ways to return control to the point at which a function was invoked.</a:t>
            </a:r>
          </a:p>
          <a:p>
            <a:pPr>
              <a:spcBef>
                <a:spcPts val="600"/>
              </a:spcBef>
              <a:spcAft>
                <a:spcPts val="600"/>
              </a:spcAft>
            </a:pPr>
            <a:r>
              <a:rPr lang="en-US" smtClean="0"/>
              <a:t>If the function does not return a result (i.e., it has a void return type), control returns when the program reaches the function-ending right brace, or by execution of the statement</a:t>
            </a:r>
          </a:p>
          <a:p>
            <a:pPr lvl="2">
              <a:spcBef>
                <a:spcPts val="600"/>
              </a:spcBef>
              <a:spcAft>
                <a:spcPts val="600"/>
              </a:spcAft>
            </a:pPr>
            <a:r>
              <a:rPr lang="en-US" sz="2800" smtClean="0"/>
              <a:t>return;</a:t>
            </a:r>
          </a:p>
        </p:txBody>
      </p:sp>
      <p:sp>
        <p:nvSpPr>
          <p:cNvPr id="409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6.4  Function Definitions with Multiple Parameters (cont.)</a:t>
            </a:r>
          </a:p>
        </p:txBody>
      </p:sp>
      <p:sp>
        <p:nvSpPr>
          <p:cNvPr id="41987" name="Text Placeholder 2"/>
          <p:cNvSpPr>
            <a:spLocks noGrp="1"/>
          </p:cNvSpPr>
          <p:nvPr>
            <p:ph type="body" idx="1"/>
          </p:nvPr>
        </p:nvSpPr>
        <p:spPr/>
        <p:txBody>
          <a:bodyPr/>
          <a:lstStyle/>
          <a:p>
            <a:pPr>
              <a:spcBef>
                <a:spcPts val="600"/>
              </a:spcBef>
              <a:spcAft>
                <a:spcPts val="600"/>
              </a:spcAft>
            </a:pPr>
            <a:r>
              <a:rPr lang="en-US" altLang="en-US" smtClean="0"/>
              <a:t>If the function does return a result, the statement </a:t>
            </a:r>
          </a:p>
          <a:p>
            <a:pPr lvl="2">
              <a:spcBef>
                <a:spcPts val="600"/>
              </a:spcBef>
              <a:spcAft>
                <a:spcPts val="600"/>
              </a:spcAft>
            </a:pPr>
            <a:r>
              <a:rPr lang="en-US" altLang="en-US" sz="2400" smtClean="0">
                <a:solidFill>
                  <a:srgbClr val="FF0000"/>
                </a:solidFill>
              </a:rPr>
              <a:t>return expression;</a:t>
            </a:r>
          </a:p>
          <a:p>
            <a:pPr>
              <a:spcBef>
                <a:spcPts val="600"/>
              </a:spcBef>
              <a:spcAft>
                <a:spcPts val="600"/>
              </a:spcAft>
            </a:pPr>
            <a:r>
              <a:rPr lang="en-US" altLang="en-US" smtClean="0"/>
              <a:t>evaluates expression and returns the value of expression to the caller.</a:t>
            </a:r>
          </a:p>
          <a:p>
            <a:pPr>
              <a:spcBef>
                <a:spcPts val="600"/>
              </a:spcBef>
              <a:spcAft>
                <a:spcPts val="600"/>
              </a:spcAft>
            </a:pPr>
            <a:r>
              <a:rPr lang="en-US" altLang="en-US" smtClean="0"/>
              <a:t>Some compilers issue errors and others issue warnings if you do not provide an appropriate return statement in a function that’s supposed to return a result.</a:t>
            </a:r>
          </a:p>
        </p:txBody>
      </p:sp>
      <p:sp>
        <p:nvSpPr>
          <p:cNvPr id="409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6.5  Function Prototypes and </a:t>
            </a:r>
            <a:r>
              <a:rPr lang="en-US" smtClean="0">
                <a:solidFill>
                  <a:srgbClr val="FF0000"/>
                </a:solidFill>
              </a:rPr>
              <a:t>Argument Coercion</a:t>
            </a:r>
          </a:p>
        </p:txBody>
      </p:sp>
      <p:sp>
        <p:nvSpPr>
          <p:cNvPr id="43011" name="Text Placeholder 2"/>
          <p:cNvSpPr>
            <a:spLocks noGrp="1"/>
          </p:cNvSpPr>
          <p:nvPr>
            <p:ph type="body" idx="1"/>
          </p:nvPr>
        </p:nvSpPr>
        <p:spPr/>
        <p:txBody>
          <a:bodyPr/>
          <a:lstStyle/>
          <a:p>
            <a:r>
              <a:rPr lang="en-US" altLang="en-US" smtClean="0"/>
              <a:t>A function prototype (also called a function declaration) tells the compiler </a:t>
            </a:r>
          </a:p>
          <a:p>
            <a:pPr lvl="1"/>
            <a:r>
              <a:rPr lang="en-US" altLang="en-US" smtClean="0">
                <a:solidFill>
                  <a:srgbClr val="0000FF"/>
                </a:solidFill>
              </a:rPr>
              <a:t>the name of a function</a:t>
            </a:r>
          </a:p>
          <a:p>
            <a:pPr lvl="1"/>
            <a:r>
              <a:rPr lang="en-US" altLang="en-US" smtClean="0">
                <a:solidFill>
                  <a:srgbClr val="0000FF"/>
                </a:solidFill>
              </a:rPr>
              <a:t>the type of data returned by the function</a:t>
            </a:r>
          </a:p>
          <a:p>
            <a:pPr lvl="1"/>
            <a:r>
              <a:rPr lang="en-US" altLang="en-US" smtClean="0">
                <a:solidFill>
                  <a:srgbClr val="0000FF"/>
                </a:solidFill>
              </a:rPr>
              <a:t>the number of parameters the function expects to receive</a:t>
            </a:r>
          </a:p>
          <a:p>
            <a:pPr lvl="1"/>
            <a:r>
              <a:rPr lang="en-US" altLang="en-US" smtClean="0">
                <a:solidFill>
                  <a:srgbClr val="0000FF"/>
                </a:solidFill>
              </a:rPr>
              <a:t>the types of those parameters and </a:t>
            </a:r>
          </a:p>
          <a:p>
            <a:pPr lvl="1"/>
            <a:r>
              <a:rPr lang="en-US" altLang="en-US" smtClean="0">
                <a:solidFill>
                  <a:srgbClr val="0000FF"/>
                </a:solidFill>
              </a:rPr>
              <a:t>the order in which the parameters of those types are expected.</a:t>
            </a:r>
          </a:p>
        </p:txBody>
      </p:sp>
      <p:sp>
        <p:nvSpPr>
          <p:cNvPr id="4198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cpphtp9_06_Page_02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cpphtp9_06_Page_0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cpphtp9_06_Page_0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6.5  Function Prototypes and </a:t>
            </a:r>
            <a:r>
              <a:rPr lang="en-US" sz="2400" smtClean="0">
                <a:solidFill>
                  <a:srgbClr val="FF0000"/>
                </a:solidFill>
              </a:rPr>
              <a:t>Argument Coercion </a:t>
            </a:r>
            <a:r>
              <a:rPr lang="en-US" sz="2400" smtClean="0"/>
              <a:t>(cont.)</a:t>
            </a:r>
          </a:p>
        </p:txBody>
      </p:sp>
      <p:sp>
        <p:nvSpPr>
          <p:cNvPr id="44035" name="Text Placeholder 2"/>
          <p:cNvSpPr>
            <a:spLocks noGrp="1"/>
          </p:cNvSpPr>
          <p:nvPr>
            <p:ph type="body" idx="1"/>
          </p:nvPr>
        </p:nvSpPr>
        <p:spPr/>
        <p:txBody>
          <a:bodyPr/>
          <a:lstStyle/>
          <a:p>
            <a:pPr>
              <a:spcBef>
                <a:spcPts val="600"/>
              </a:spcBef>
              <a:spcAft>
                <a:spcPts val="600"/>
              </a:spcAft>
            </a:pPr>
            <a:r>
              <a:rPr lang="en-US" smtClean="0"/>
              <a:t>Function </a:t>
            </a:r>
            <a:r>
              <a:rPr lang="en-US" smtClean="0">
                <a:solidFill>
                  <a:srgbClr val="0000FF"/>
                </a:solidFill>
              </a:rPr>
              <a:t>Signature</a:t>
            </a:r>
          </a:p>
          <a:p>
            <a:pPr>
              <a:spcBef>
                <a:spcPts val="600"/>
              </a:spcBef>
              <a:spcAft>
                <a:spcPts val="600"/>
              </a:spcAft>
            </a:pPr>
            <a:r>
              <a:rPr lang="en-US" smtClean="0"/>
              <a:t>The portion of a function prototype that includes </a:t>
            </a:r>
            <a:r>
              <a:rPr lang="en-US" smtClean="0">
                <a:solidFill>
                  <a:srgbClr val="FF0000"/>
                </a:solidFill>
              </a:rPr>
              <a:t>the name of the function and the types of its arguments</a:t>
            </a:r>
            <a:r>
              <a:rPr lang="en-US" smtClean="0"/>
              <a:t> is called the function signature or simply the signature.</a:t>
            </a:r>
          </a:p>
          <a:p>
            <a:pPr lvl="1">
              <a:spcBef>
                <a:spcPts val="600"/>
              </a:spcBef>
              <a:spcAft>
                <a:spcPts val="600"/>
              </a:spcAft>
            </a:pPr>
            <a:r>
              <a:rPr lang="en-US" smtClean="0"/>
              <a:t>Signature does not specify the function’s return type.</a:t>
            </a:r>
          </a:p>
          <a:p>
            <a:pPr>
              <a:spcBef>
                <a:spcPts val="600"/>
              </a:spcBef>
              <a:spcAft>
                <a:spcPts val="600"/>
              </a:spcAft>
            </a:pPr>
            <a:r>
              <a:rPr lang="en-US" smtClean="0"/>
              <a:t>Functions in the same scope must have unique signatures.</a:t>
            </a:r>
          </a:p>
          <a:p>
            <a:pPr>
              <a:spcBef>
                <a:spcPts val="600"/>
              </a:spcBef>
              <a:spcAft>
                <a:spcPts val="600"/>
              </a:spcAft>
            </a:pPr>
            <a:r>
              <a:rPr lang="en-US" smtClean="0">
                <a:solidFill>
                  <a:srgbClr val="FF0000"/>
                </a:solidFill>
              </a:rPr>
              <a:t>The scope of a function is the region of a program in which the function is known and accessible</a:t>
            </a:r>
            <a:r>
              <a:rPr lang="en-US" smtClean="0"/>
              <a:t>.</a:t>
            </a:r>
          </a:p>
        </p:txBody>
      </p:sp>
      <p:sp>
        <p:nvSpPr>
          <p:cNvPr id="4608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2400" smtClean="0"/>
              <a:t>6.5  Function Prototypes and Argument Coercion (cont.)</a:t>
            </a:r>
          </a:p>
        </p:txBody>
      </p:sp>
      <p:sp>
        <p:nvSpPr>
          <p:cNvPr id="48131" name="Text Placeholder 2"/>
          <p:cNvSpPr>
            <a:spLocks noGrp="1"/>
          </p:cNvSpPr>
          <p:nvPr>
            <p:ph type="body" idx="1"/>
          </p:nvPr>
        </p:nvSpPr>
        <p:spPr>
          <a:xfrm>
            <a:off x="533400" y="1371600"/>
            <a:ext cx="8229600" cy="4525962"/>
          </a:xfrm>
        </p:spPr>
        <p:txBody>
          <a:bodyPr/>
          <a:lstStyle/>
          <a:p>
            <a:pPr>
              <a:spcBef>
                <a:spcPts val="600"/>
              </a:spcBef>
            </a:pPr>
            <a:r>
              <a:rPr lang="en-US" altLang="en-US" smtClean="0"/>
              <a:t>An important feature of function prototypes is argument </a:t>
            </a:r>
            <a:r>
              <a:rPr lang="en-US" altLang="en-US" smtClean="0">
                <a:solidFill>
                  <a:srgbClr val="0000FF"/>
                </a:solidFill>
              </a:rPr>
              <a:t>coercion</a:t>
            </a:r>
          </a:p>
          <a:p>
            <a:pPr lvl="1">
              <a:spcBef>
                <a:spcPts val="600"/>
              </a:spcBef>
            </a:pPr>
            <a:r>
              <a:rPr lang="en-US" altLang="en-US" smtClean="0">
                <a:solidFill>
                  <a:srgbClr val="FF0000"/>
                </a:solidFill>
              </a:rPr>
              <a:t>forcing arguments to the appropriate types specified by the parameter declarations.</a:t>
            </a:r>
          </a:p>
          <a:p>
            <a:pPr lvl="1">
              <a:spcBef>
                <a:spcPts val="600"/>
              </a:spcBef>
            </a:pPr>
            <a:r>
              <a:rPr lang="en-US" altLang="en-US" smtClean="0"/>
              <a:t>These conversions occur as specified by C++’s promotion rules.</a:t>
            </a:r>
          </a:p>
          <a:p>
            <a:pPr lvl="1">
              <a:spcBef>
                <a:spcPts val="600"/>
              </a:spcBef>
            </a:pPr>
            <a:r>
              <a:rPr lang="en-US" altLang="en-US" smtClean="0"/>
              <a:t>The promotion rules indicate how to convert between types without losing data.</a:t>
            </a:r>
          </a:p>
          <a:p>
            <a:pPr>
              <a:spcBef>
                <a:spcPts val="600"/>
              </a:spcBef>
            </a:pPr>
            <a:r>
              <a:rPr lang="en-US" altLang="en-US" smtClean="0"/>
              <a:t>The promotion rules apply to expressions containing values of two or more data types</a:t>
            </a:r>
          </a:p>
          <a:p>
            <a:pPr lvl="1">
              <a:spcBef>
                <a:spcPts val="600"/>
              </a:spcBef>
            </a:pPr>
            <a:r>
              <a:rPr lang="en-US" altLang="en-US" smtClean="0"/>
              <a:t>also referred to as mixed-type expressions.</a:t>
            </a:r>
          </a:p>
          <a:p>
            <a:pPr>
              <a:spcBef>
                <a:spcPts val="600"/>
              </a:spcBef>
            </a:pPr>
            <a:r>
              <a:rPr lang="en-US" altLang="en-US" smtClean="0"/>
              <a:t>The type of each value in a mixed-type expression is promoted to the “highest” type in the expression.</a:t>
            </a:r>
          </a:p>
        </p:txBody>
      </p:sp>
      <p:sp>
        <p:nvSpPr>
          <p:cNvPr id="481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6.5  Function Prototypes and Argument Coercion (cont.)</a:t>
            </a:r>
          </a:p>
        </p:txBody>
      </p:sp>
      <p:sp>
        <p:nvSpPr>
          <p:cNvPr id="49155" name="Text Placeholder 2"/>
          <p:cNvSpPr>
            <a:spLocks noGrp="1"/>
          </p:cNvSpPr>
          <p:nvPr>
            <p:ph type="body" idx="1"/>
          </p:nvPr>
        </p:nvSpPr>
        <p:spPr/>
        <p:txBody>
          <a:bodyPr/>
          <a:lstStyle/>
          <a:p>
            <a:pPr>
              <a:spcBef>
                <a:spcPts val="600"/>
              </a:spcBef>
              <a:spcAft>
                <a:spcPts val="600"/>
              </a:spcAft>
            </a:pPr>
            <a:r>
              <a:rPr lang="en-US" altLang="en-US" smtClean="0">
                <a:solidFill>
                  <a:srgbClr val="FF0000"/>
                </a:solidFill>
              </a:rPr>
              <a:t>Promotion also occurs when the type of a function argument does not match the parameter type specified in the function definition or prototype</a:t>
            </a:r>
            <a:r>
              <a:rPr lang="en-US" altLang="en-US" smtClean="0"/>
              <a:t>.</a:t>
            </a:r>
          </a:p>
          <a:p>
            <a:pPr>
              <a:spcBef>
                <a:spcPts val="600"/>
              </a:spcBef>
              <a:spcAft>
                <a:spcPts val="600"/>
              </a:spcAft>
            </a:pPr>
            <a:r>
              <a:rPr lang="en-US" altLang="en-US" smtClean="0"/>
              <a:t>Figure 6.6 lists the arithmetic data types in order from “highest type” to “lowest type.”</a:t>
            </a:r>
          </a:p>
          <a:p>
            <a:pPr>
              <a:spcBef>
                <a:spcPts val="600"/>
              </a:spcBef>
              <a:spcAft>
                <a:spcPts val="600"/>
              </a:spcAft>
            </a:pPr>
            <a:r>
              <a:rPr lang="en-US" altLang="en-US" smtClean="0">
                <a:solidFill>
                  <a:srgbClr val="0000FF"/>
                </a:solidFill>
              </a:rPr>
              <a:t>Converting values to lower fundamental types can result in incorrect values.</a:t>
            </a:r>
          </a:p>
          <a:p>
            <a:pPr>
              <a:spcBef>
                <a:spcPts val="600"/>
              </a:spcBef>
              <a:spcAft>
                <a:spcPts val="600"/>
              </a:spcAft>
            </a:pPr>
            <a:r>
              <a:rPr lang="en-US" altLang="en-US" smtClean="0"/>
              <a:t>Therefore, a value can be converted to a lower fundamental type only by explicitly assigning the value to a variable of lower type or by using a cast operator.</a:t>
            </a:r>
          </a:p>
        </p:txBody>
      </p:sp>
      <p:sp>
        <p:nvSpPr>
          <p:cNvPr id="4915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cpphtp9_06_Page_0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cpphtp9_06_Page_0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cpphtp9_06_Page_0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6.6  C++ </a:t>
            </a:r>
            <a:r>
              <a:rPr lang="en-US" smtClean="0">
                <a:solidFill>
                  <a:srgbClr val="0000FF"/>
                </a:solidFill>
              </a:rPr>
              <a:t>Standard Library Header Files</a:t>
            </a:r>
          </a:p>
        </p:txBody>
      </p:sp>
      <p:sp>
        <p:nvSpPr>
          <p:cNvPr id="52227" name="Text Placeholder 2"/>
          <p:cNvSpPr>
            <a:spLocks noGrp="1"/>
          </p:cNvSpPr>
          <p:nvPr>
            <p:ph type="body" idx="1"/>
          </p:nvPr>
        </p:nvSpPr>
        <p:spPr>
          <a:xfrm>
            <a:off x="457200" y="1481138"/>
            <a:ext cx="8229600" cy="4310062"/>
          </a:xfrm>
        </p:spPr>
        <p:txBody>
          <a:bodyPr>
            <a:normAutofit fontScale="92500"/>
          </a:bodyPr>
          <a:lstStyle/>
          <a:p>
            <a:pPr>
              <a:spcBef>
                <a:spcPts val="600"/>
              </a:spcBef>
              <a:spcAft>
                <a:spcPts val="600"/>
              </a:spcAft>
            </a:pPr>
            <a:r>
              <a:rPr lang="en-US" altLang="en-US" smtClean="0"/>
              <a:t>The C++ Standard Library is divided into many portions, each with its own header file.</a:t>
            </a:r>
          </a:p>
          <a:p>
            <a:pPr>
              <a:spcBef>
                <a:spcPts val="600"/>
              </a:spcBef>
              <a:spcAft>
                <a:spcPts val="600"/>
              </a:spcAft>
            </a:pPr>
            <a:r>
              <a:rPr lang="en-US" altLang="en-US" smtClean="0"/>
              <a:t>The header files contain the function prototypes for the related functions that form each portion of the library.</a:t>
            </a:r>
          </a:p>
          <a:p>
            <a:pPr>
              <a:spcBef>
                <a:spcPts val="600"/>
              </a:spcBef>
              <a:spcAft>
                <a:spcPts val="600"/>
              </a:spcAft>
            </a:pPr>
            <a:r>
              <a:rPr lang="en-US" altLang="en-US" smtClean="0"/>
              <a:t>The header files also contain definitions of various class types and functions, as well as constants needed by those functions.</a:t>
            </a:r>
          </a:p>
          <a:p>
            <a:pPr>
              <a:spcBef>
                <a:spcPts val="600"/>
              </a:spcBef>
              <a:spcAft>
                <a:spcPts val="600"/>
              </a:spcAft>
            </a:pPr>
            <a:r>
              <a:rPr lang="en-US" altLang="en-US" smtClean="0"/>
              <a:t>A header file “instructs” the compiler on how to interface with library and user-written components.</a:t>
            </a:r>
          </a:p>
          <a:p>
            <a:pPr>
              <a:spcBef>
                <a:spcPts val="600"/>
              </a:spcBef>
              <a:spcAft>
                <a:spcPts val="600"/>
              </a:spcAft>
            </a:pPr>
            <a:r>
              <a:rPr lang="en-US" altLang="en-US" smtClean="0"/>
              <a:t>Figure 6.7 lists some common C++ Standard Library header files, most of which are discussed later in the book.</a:t>
            </a:r>
          </a:p>
        </p:txBody>
      </p:sp>
      <p:sp>
        <p:nvSpPr>
          <p:cNvPr id="5325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cpphtp9_06_Page_02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cpphtp9_06_Page_03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cpphtp9_06_Page_031"/>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3333" b="18416"/>
          <a:stretch/>
        </p:blipFill>
        <p:spPr bwMode="auto">
          <a:xfrm>
            <a:off x="1219200" y="652463"/>
            <a:ext cx="7924800" cy="45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cpphtp9_06_Page_03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cpphtp9_06_Page_0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6.7  Case Study: </a:t>
            </a:r>
            <a:r>
              <a:rPr lang="en-US" smtClean="0">
                <a:solidFill>
                  <a:srgbClr val="0000FF"/>
                </a:solidFill>
              </a:rPr>
              <a:t>Random Number Generation</a:t>
            </a:r>
          </a:p>
        </p:txBody>
      </p:sp>
      <p:sp>
        <p:nvSpPr>
          <p:cNvPr id="58371" name="Text Placeholder 2"/>
          <p:cNvSpPr>
            <a:spLocks noGrp="1"/>
          </p:cNvSpPr>
          <p:nvPr>
            <p:ph type="body" idx="1"/>
          </p:nvPr>
        </p:nvSpPr>
        <p:spPr/>
        <p:txBody>
          <a:bodyPr/>
          <a:lstStyle/>
          <a:p>
            <a:pPr>
              <a:spcBef>
                <a:spcPts val="600"/>
              </a:spcBef>
              <a:spcAft>
                <a:spcPts val="600"/>
              </a:spcAft>
            </a:pPr>
            <a:r>
              <a:rPr lang="en-US" altLang="en-US" smtClean="0"/>
              <a:t>[Note: The random-number generation techniques shown in this section and Section 6.8 are included for readers who are not yet using C++11 compilers. In Section 6.9, we’ll present C++11’s improved random-number capabilities.]</a:t>
            </a:r>
          </a:p>
          <a:p>
            <a:pPr>
              <a:spcBef>
                <a:spcPts val="600"/>
              </a:spcBef>
              <a:spcAft>
                <a:spcPts val="600"/>
              </a:spcAft>
            </a:pPr>
            <a:r>
              <a:rPr lang="en-US" altLang="en-US" smtClean="0"/>
              <a:t>The element of chance can be introduced into computer applications by using the C++ Standard Library function rand.</a:t>
            </a:r>
          </a:p>
          <a:p>
            <a:pPr>
              <a:spcBef>
                <a:spcPts val="600"/>
              </a:spcBef>
              <a:spcAft>
                <a:spcPts val="600"/>
              </a:spcAft>
            </a:pPr>
            <a:r>
              <a:rPr lang="en-US" altLang="en-US" smtClean="0"/>
              <a:t>The function rand generates an unsigned integer between 0 and </a:t>
            </a:r>
            <a:r>
              <a:rPr lang="en-US" altLang="en-US" smtClean="0">
                <a:solidFill>
                  <a:srgbClr val="0000FF"/>
                </a:solidFill>
              </a:rPr>
              <a:t>RAND_MAX</a:t>
            </a:r>
            <a:r>
              <a:rPr lang="en-US" altLang="en-US" smtClean="0"/>
              <a:t> (a symbolic constant defined in the &lt;</a:t>
            </a:r>
            <a:r>
              <a:rPr lang="en-US" altLang="en-US" err="1" smtClean="0">
                <a:solidFill>
                  <a:srgbClr val="0000FF"/>
                </a:solidFill>
              </a:rPr>
              <a:t>cstdlib</a:t>
            </a:r>
            <a:r>
              <a:rPr lang="en-US" altLang="en-US" smtClean="0"/>
              <a:t>&gt; header file).</a:t>
            </a:r>
          </a:p>
        </p:txBody>
      </p:sp>
      <p:sp>
        <p:nvSpPr>
          <p:cNvPr id="5939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6.7  Case Study: Random Number Generation</a:t>
            </a:r>
          </a:p>
        </p:txBody>
      </p:sp>
      <p:sp>
        <p:nvSpPr>
          <p:cNvPr id="59395" name="Text Placeholder 2"/>
          <p:cNvSpPr>
            <a:spLocks noGrp="1"/>
          </p:cNvSpPr>
          <p:nvPr>
            <p:ph type="body" idx="1"/>
          </p:nvPr>
        </p:nvSpPr>
        <p:spPr/>
        <p:txBody>
          <a:bodyPr/>
          <a:lstStyle/>
          <a:p>
            <a:pPr>
              <a:spcBef>
                <a:spcPts val="600"/>
              </a:spcBef>
              <a:spcAft>
                <a:spcPts val="600"/>
              </a:spcAft>
            </a:pPr>
            <a:r>
              <a:rPr lang="en-US" altLang="en-US" smtClean="0"/>
              <a:t>The value of RAND_MAX must be at least 32767—the maximum positive value for a two-byte (16-bit) integer.</a:t>
            </a:r>
          </a:p>
          <a:p>
            <a:pPr>
              <a:spcBef>
                <a:spcPts val="600"/>
              </a:spcBef>
              <a:spcAft>
                <a:spcPts val="600"/>
              </a:spcAft>
            </a:pPr>
            <a:r>
              <a:rPr lang="en-US" altLang="en-US" smtClean="0"/>
              <a:t>For </a:t>
            </a:r>
            <a:r>
              <a:rPr lang="en-US" altLang="en-US" smtClean="0">
                <a:solidFill>
                  <a:srgbClr val="0000FF"/>
                </a:solidFill>
              </a:rPr>
              <a:t>GNU C++, </a:t>
            </a:r>
            <a:r>
              <a:rPr lang="en-US" altLang="en-US" smtClean="0"/>
              <a:t>the value of RAND_MAX is </a:t>
            </a:r>
            <a:r>
              <a:rPr lang="en-US" altLang="en-US" smtClean="0">
                <a:solidFill>
                  <a:srgbClr val="0000FF"/>
                </a:solidFill>
              </a:rPr>
              <a:t>2147483647</a:t>
            </a:r>
            <a:r>
              <a:rPr lang="en-US" altLang="en-US" smtClean="0"/>
              <a:t>; for </a:t>
            </a:r>
            <a:r>
              <a:rPr lang="en-US" altLang="en-US" smtClean="0">
                <a:solidFill>
                  <a:srgbClr val="0000FF"/>
                </a:solidFill>
              </a:rPr>
              <a:t>Visual Studio</a:t>
            </a:r>
            <a:r>
              <a:rPr lang="en-US" altLang="en-US" smtClean="0"/>
              <a:t>, the value of RAND_MAX is </a:t>
            </a:r>
            <a:r>
              <a:rPr lang="en-US" altLang="en-US" smtClean="0">
                <a:solidFill>
                  <a:srgbClr val="0000FF"/>
                </a:solidFill>
              </a:rPr>
              <a:t>32767</a:t>
            </a:r>
            <a:r>
              <a:rPr lang="en-US" altLang="en-US" smtClean="0"/>
              <a:t>.</a:t>
            </a:r>
          </a:p>
          <a:p>
            <a:pPr>
              <a:spcBef>
                <a:spcPts val="600"/>
              </a:spcBef>
              <a:spcAft>
                <a:spcPts val="600"/>
              </a:spcAft>
            </a:pPr>
            <a:r>
              <a:rPr lang="en-US" altLang="en-US" smtClean="0"/>
              <a:t>If rand truly produces integers at random, every number between 0 and RAND_MAX has an equal chance (or probability) of being chosen each time rand is called.</a:t>
            </a:r>
          </a:p>
        </p:txBody>
      </p:sp>
      <p:sp>
        <p:nvSpPr>
          <p:cNvPr id="5939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  Introduction</a:t>
            </a:r>
          </a:p>
        </p:txBody>
      </p:sp>
      <p:sp>
        <p:nvSpPr>
          <p:cNvPr id="14339" name="Text Placeholder 2"/>
          <p:cNvSpPr>
            <a:spLocks noGrp="1"/>
          </p:cNvSpPr>
          <p:nvPr>
            <p:ph type="body" idx="1"/>
          </p:nvPr>
        </p:nvSpPr>
        <p:spPr>
          <a:xfrm>
            <a:off x="457200" y="1481138"/>
            <a:ext cx="8229600" cy="4386262"/>
          </a:xfrm>
        </p:spPr>
        <p:txBody>
          <a:bodyPr>
            <a:normAutofit fontScale="85000" lnSpcReduction="10000"/>
          </a:bodyPr>
          <a:lstStyle/>
          <a:p>
            <a:pPr>
              <a:lnSpc>
                <a:spcPct val="110000"/>
              </a:lnSpc>
              <a:spcBef>
                <a:spcPts val="600"/>
              </a:spcBef>
              <a:spcAft>
                <a:spcPts val="600"/>
              </a:spcAft>
            </a:pPr>
            <a:r>
              <a:rPr lang="en-US" altLang="en-US" smtClean="0"/>
              <a:t>Experience has shown that the best way to develop and maintain a large program is to construct it from small, simple pieces, or components.</a:t>
            </a:r>
          </a:p>
          <a:p>
            <a:pPr lvl="1">
              <a:lnSpc>
                <a:spcPct val="110000"/>
              </a:lnSpc>
              <a:spcBef>
                <a:spcPts val="600"/>
              </a:spcBef>
              <a:spcAft>
                <a:spcPts val="600"/>
              </a:spcAft>
            </a:pPr>
            <a:r>
              <a:rPr lang="en-US" altLang="en-US" smtClean="0"/>
              <a:t>This technique is called </a:t>
            </a:r>
            <a:r>
              <a:rPr lang="en-US" altLang="en-US" smtClean="0">
                <a:solidFill>
                  <a:srgbClr val="FF0000"/>
                </a:solidFill>
              </a:rPr>
              <a:t>divide and conquer</a:t>
            </a:r>
            <a:r>
              <a:rPr lang="en-US" altLang="en-US" smtClean="0"/>
              <a:t>.</a:t>
            </a:r>
          </a:p>
          <a:p>
            <a:pPr>
              <a:lnSpc>
                <a:spcPct val="110000"/>
              </a:lnSpc>
              <a:spcBef>
                <a:spcPts val="600"/>
              </a:spcBef>
              <a:spcAft>
                <a:spcPts val="600"/>
              </a:spcAft>
            </a:pPr>
            <a:r>
              <a:rPr lang="en-US" altLang="en-US" smtClean="0"/>
              <a:t>Emphasize how to declare and use functions to facilitate the design, implementation, operation and maintenance of large programs.</a:t>
            </a:r>
          </a:p>
          <a:p>
            <a:pPr>
              <a:lnSpc>
                <a:spcPct val="110000"/>
              </a:lnSpc>
              <a:spcBef>
                <a:spcPts val="600"/>
              </a:spcBef>
              <a:spcAft>
                <a:spcPts val="600"/>
              </a:spcAft>
            </a:pPr>
            <a:r>
              <a:rPr lang="en-US" altLang="en-US" smtClean="0"/>
              <a:t>Additional information about function prototypes and how the compiler uses them to convert the type of an argument in a function call to the type specified in a function’s parameter list, if necessary.</a:t>
            </a:r>
          </a:p>
          <a:p>
            <a:pPr>
              <a:lnSpc>
                <a:spcPct val="110000"/>
              </a:lnSpc>
              <a:spcBef>
                <a:spcPts val="600"/>
              </a:spcBef>
              <a:spcAft>
                <a:spcPts val="600"/>
              </a:spcAft>
            </a:pPr>
            <a:r>
              <a:rPr lang="en-US" altLang="en-US" smtClean="0">
                <a:solidFill>
                  <a:srgbClr val="0000FF"/>
                </a:solidFill>
              </a:rPr>
              <a:t>Simulation techniques with random number generation</a:t>
            </a:r>
            <a:r>
              <a:rPr lang="en-US" altLang="en-US" smtClean="0"/>
              <a:t>.</a:t>
            </a:r>
          </a:p>
          <a:p>
            <a:pPr>
              <a:lnSpc>
                <a:spcPct val="110000"/>
              </a:lnSpc>
              <a:spcBef>
                <a:spcPts val="600"/>
              </a:spcBef>
              <a:spcAft>
                <a:spcPts val="600"/>
              </a:spcAft>
            </a:pPr>
            <a:r>
              <a:rPr lang="en-US" altLang="en-US" smtClean="0">
                <a:solidFill>
                  <a:srgbClr val="0000FF"/>
                </a:solidFill>
              </a:rPr>
              <a:t>C++’s storage-class specifiers and scope rules</a:t>
            </a:r>
            <a:r>
              <a:rPr lang="en-US" altLang="en-US" smtClean="0"/>
              <a:t>.</a:t>
            </a:r>
          </a:p>
        </p:txBody>
      </p:sp>
      <p:sp>
        <p:nvSpPr>
          <p:cNvPr id="143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6.7  Case Study: Random Number Generation (cont.)</a:t>
            </a:r>
          </a:p>
        </p:txBody>
      </p:sp>
      <p:sp>
        <p:nvSpPr>
          <p:cNvPr id="59395" name="Text Placeholder 2"/>
          <p:cNvSpPr>
            <a:spLocks noGrp="1"/>
          </p:cNvSpPr>
          <p:nvPr>
            <p:ph type="body" idx="1"/>
          </p:nvPr>
        </p:nvSpPr>
        <p:spPr/>
        <p:txBody>
          <a:bodyPr/>
          <a:lstStyle/>
          <a:p>
            <a:r>
              <a:rPr lang="en-US" smtClean="0"/>
              <a:t>Rolling a Six-Sided Die</a:t>
            </a:r>
          </a:p>
          <a:p>
            <a:r>
              <a:rPr lang="en-US" smtClean="0"/>
              <a:t>The function prototype for the rand function is in &lt;</a:t>
            </a:r>
            <a:r>
              <a:rPr lang="en-US" err="1" smtClean="0"/>
              <a:t>cstdlib</a:t>
            </a:r>
            <a:r>
              <a:rPr lang="en-US" smtClean="0"/>
              <a:t>&gt;.</a:t>
            </a:r>
          </a:p>
          <a:p>
            <a:r>
              <a:rPr lang="en-US" smtClean="0"/>
              <a:t>To produce integers in the range 0 to 5, we use the modulus operator (%) with rand:</a:t>
            </a:r>
          </a:p>
          <a:p>
            <a:pPr lvl="2"/>
            <a:r>
              <a:rPr lang="en-US" smtClean="0"/>
              <a:t>rand() % 6</a:t>
            </a:r>
          </a:p>
          <a:p>
            <a:pPr lvl="1"/>
            <a:r>
              <a:rPr lang="en-US" smtClean="0"/>
              <a:t>This is called the </a:t>
            </a:r>
            <a:r>
              <a:rPr lang="en-US" smtClean="0">
                <a:solidFill>
                  <a:srgbClr val="0000FF"/>
                </a:solidFill>
              </a:rPr>
              <a:t>scale</a:t>
            </a:r>
            <a:r>
              <a:rPr lang="en-US" smtClean="0"/>
              <a:t>.</a:t>
            </a:r>
          </a:p>
          <a:p>
            <a:pPr lvl="1"/>
            <a:r>
              <a:rPr lang="en-US" smtClean="0"/>
              <a:t>The number 6 is called the scaling factor. Six values are produced.</a:t>
            </a:r>
          </a:p>
          <a:p>
            <a:r>
              <a:rPr lang="en-US" smtClean="0"/>
              <a:t>We can shift the range of numbers produced by adding a value.</a:t>
            </a:r>
          </a:p>
          <a:p>
            <a:pPr lvl="1"/>
            <a:r>
              <a:rPr lang="en-US" smtClean="0"/>
              <a:t>This is called </a:t>
            </a:r>
            <a:r>
              <a:rPr lang="en-US" smtClean="0">
                <a:solidFill>
                  <a:srgbClr val="0000FF"/>
                </a:solidFill>
              </a:rPr>
              <a:t>shift</a:t>
            </a:r>
            <a:r>
              <a:rPr lang="en-US" smtClean="0"/>
              <a:t>.</a:t>
            </a:r>
          </a:p>
        </p:txBody>
      </p:sp>
      <p:sp>
        <p:nvSpPr>
          <p:cNvPr id="6042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cpphtp9_06_Page_0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cpphtp9_06_Page_0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6.7  Case Study: Random Number Generation (cont.)</a:t>
            </a:r>
          </a:p>
        </p:txBody>
      </p:sp>
      <p:sp>
        <p:nvSpPr>
          <p:cNvPr id="63491" name="Text Placeholder 2"/>
          <p:cNvSpPr>
            <a:spLocks noGrp="1"/>
          </p:cNvSpPr>
          <p:nvPr>
            <p:ph type="body" idx="1"/>
          </p:nvPr>
        </p:nvSpPr>
        <p:spPr/>
        <p:txBody>
          <a:bodyPr/>
          <a:lstStyle/>
          <a:p>
            <a:r>
              <a:rPr lang="en-US" altLang="en-US" smtClean="0"/>
              <a:t>To show that the numbers produced by rand occur with approximately equal likelihood, Fig. 6.9 simulates 6,000,000 rolls of a die. </a:t>
            </a:r>
          </a:p>
          <a:p>
            <a:r>
              <a:rPr lang="en-US" altLang="en-US" smtClean="0"/>
              <a:t>Each integer in the range 1 to 6 should appear approximately 1,000,000 times. </a:t>
            </a:r>
          </a:p>
        </p:txBody>
      </p:sp>
      <p:sp>
        <p:nvSpPr>
          <p:cNvPr id="6349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cpphtp9_06_Page_03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pphtp9_06_Page_03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cpphtp9_06_Page_0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cpphtp9_06_Page_03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6.7  Case Study: Random Number Generation (cont.)</a:t>
            </a:r>
          </a:p>
        </p:txBody>
      </p:sp>
      <p:sp>
        <p:nvSpPr>
          <p:cNvPr id="68611" name="Text Placeholder 2"/>
          <p:cNvSpPr>
            <a:spLocks noGrp="1"/>
          </p:cNvSpPr>
          <p:nvPr>
            <p:ph type="body" idx="1"/>
          </p:nvPr>
        </p:nvSpPr>
        <p:spPr/>
        <p:txBody>
          <a:bodyPr/>
          <a:lstStyle/>
          <a:p>
            <a:r>
              <a:rPr lang="en-US" altLang="en-US" smtClean="0"/>
              <a:t>Executing the program of Fig. 6.8 again produces exactly the same sequence of values.</a:t>
            </a:r>
          </a:p>
          <a:p>
            <a:pPr lvl="1"/>
            <a:r>
              <a:rPr lang="en-US" altLang="en-US" smtClean="0"/>
              <a:t>This repeatability is an important characteristic of function rand.</a:t>
            </a:r>
          </a:p>
          <a:p>
            <a:pPr lvl="1"/>
            <a:r>
              <a:rPr lang="en-US" altLang="en-US" smtClean="0"/>
              <a:t>Essential for proving that program works and for debugging.</a:t>
            </a:r>
          </a:p>
          <a:p>
            <a:r>
              <a:rPr lang="en-US" altLang="en-US" smtClean="0"/>
              <a:t>Function rand actually generates pseudorandom numbers.</a:t>
            </a:r>
          </a:p>
          <a:p>
            <a:pPr lvl="1"/>
            <a:r>
              <a:rPr lang="en-US" altLang="en-US" smtClean="0"/>
              <a:t>Repeatedly calling rand produces a sequence of numbers that appears to be random.</a:t>
            </a:r>
          </a:p>
          <a:p>
            <a:pPr lvl="1"/>
            <a:r>
              <a:rPr lang="en-US" altLang="en-US" smtClean="0"/>
              <a:t>The sequence repeats itself each time the program executes.</a:t>
            </a:r>
          </a:p>
        </p:txBody>
      </p:sp>
      <p:sp>
        <p:nvSpPr>
          <p:cNvPr id="6861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6.7  Case Study: Random Number Generation (cont.)</a:t>
            </a:r>
          </a:p>
        </p:txBody>
      </p:sp>
      <p:sp>
        <p:nvSpPr>
          <p:cNvPr id="69635" name="Text Placeholder 2"/>
          <p:cNvSpPr>
            <a:spLocks noGrp="1"/>
          </p:cNvSpPr>
          <p:nvPr>
            <p:ph type="body" idx="1"/>
          </p:nvPr>
        </p:nvSpPr>
        <p:spPr/>
        <p:txBody>
          <a:bodyPr>
            <a:normAutofit fontScale="85000" lnSpcReduction="10000"/>
          </a:bodyPr>
          <a:lstStyle/>
          <a:p>
            <a:pPr>
              <a:lnSpc>
                <a:spcPct val="110000"/>
              </a:lnSpc>
              <a:spcBef>
                <a:spcPts val="600"/>
              </a:spcBef>
              <a:spcAft>
                <a:spcPts val="600"/>
              </a:spcAft>
            </a:pPr>
            <a:r>
              <a:rPr lang="en-US" altLang="en-US" smtClean="0"/>
              <a:t>Once a program has been debugged, it can be conditioned to produce a different sequence of random numbers for each execution.</a:t>
            </a:r>
          </a:p>
          <a:p>
            <a:pPr>
              <a:lnSpc>
                <a:spcPct val="110000"/>
              </a:lnSpc>
              <a:spcBef>
                <a:spcPts val="600"/>
              </a:spcBef>
              <a:spcAft>
                <a:spcPts val="600"/>
              </a:spcAft>
            </a:pPr>
            <a:r>
              <a:rPr lang="en-US" altLang="en-US" smtClean="0"/>
              <a:t>This is called randomizing and is accomplished with the C++ Standard Library function </a:t>
            </a:r>
            <a:r>
              <a:rPr lang="en-US" altLang="en-US" err="1" smtClean="0">
                <a:solidFill>
                  <a:srgbClr val="0000FF"/>
                </a:solidFill>
              </a:rPr>
              <a:t>srand</a:t>
            </a:r>
            <a:r>
              <a:rPr lang="en-US" altLang="en-US" smtClean="0"/>
              <a:t>.</a:t>
            </a:r>
          </a:p>
          <a:p>
            <a:pPr>
              <a:lnSpc>
                <a:spcPct val="110000"/>
              </a:lnSpc>
              <a:spcBef>
                <a:spcPts val="600"/>
              </a:spcBef>
              <a:spcAft>
                <a:spcPts val="600"/>
              </a:spcAft>
            </a:pPr>
            <a:r>
              <a:rPr lang="en-US" altLang="en-US" smtClean="0"/>
              <a:t>Function </a:t>
            </a:r>
            <a:r>
              <a:rPr lang="en-US" altLang="en-US" err="1" smtClean="0"/>
              <a:t>srand</a:t>
            </a:r>
            <a:r>
              <a:rPr lang="en-US" altLang="en-US" smtClean="0"/>
              <a:t> takes an unsigned integer argument and seeds the rand function to produce a different sequence of random numbers for each execution.</a:t>
            </a:r>
          </a:p>
          <a:p>
            <a:pPr>
              <a:lnSpc>
                <a:spcPct val="110000"/>
              </a:lnSpc>
              <a:spcBef>
                <a:spcPts val="600"/>
              </a:spcBef>
              <a:spcAft>
                <a:spcPts val="600"/>
              </a:spcAft>
            </a:pPr>
            <a:r>
              <a:rPr lang="en-US" altLang="en-US" smtClean="0">
                <a:solidFill>
                  <a:srgbClr val="FF0000"/>
                </a:solidFill>
              </a:rPr>
              <a:t>C++11 </a:t>
            </a:r>
            <a:r>
              <a:rPr lang="en-US" altLang="en-US" smtClean="0"/>
              <a:t>provides additional random number capabilities that can produce </a:t>
            </a:r>
            <a:r>
              <a:rPr lang="en-US" altLang="en-US" smtClean="0">
                <a:solidFill>
                  <a:srgbClr val="FF0000"/>
                </a:solidFill>
              </a:rPr>
              <a:t>nondeterministic random numbers </a:t>
            </a:r>
            <a:r>
              <a:rPr lang="en-US" altLang="en-US" smtClean="0"/>
              <a:t>- </a:t>
            </a:r>
            <a:r>
              <a:rPr lang="en-US" altLang="en-US" smtClean="0">
                <a:solidFill>
                  <a:srgbClr val="0000FF"/>
                </a:solidFill>
              </a:rPr>
              <a:t>a set of random numbers that can’t be predicted</a:t>
            </a:r>
            <a:r>
              <a:rPr lang="en-US" altLang="en-US" smtClean="0"/>
              <a:t>. </a:t>
            </a:r>
          </a:p>
          <a:p>
            <a:pPr>
              <a:lnSpc>
                <a:spcPct val="110000"/>
              </a:lnSpc>
              <a:spcBef>
                <a:spcPts val="600"/>
              </a:spcBef>
              <a:spcAft>
                <a:spcPts val="600"/>
              </a:spcAft>
            </a:pPr>
            <a:r>
              <a:rPr lang="en-US" altLang="en-US" smtClean="0"/>
              <a:t>Such random number generators are used in simulations and security scenarios where predictability is undesirable. </a:t>
            </a:r>
          </a:p>
        </p:txBody>
      </p:sp>
      <p:sp>
        <p:nvSpPr>
          <p:cNvPr id="696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  Introduction (cont.)</a:t>
            </a:r>
          </a:p>
        </p:txBody>
      </p:sp>
      <p:sp>
        <p:nvSpPr>
          <p:cNvPr id="15363" name="Text Placeholder 2"/>
          <p:cNvSpPr>
            <a:spLocks noGrp="1"/>
          </p:cNvSpPr>
          <p:nvPr>
            <p:ph type="body" idx="1"/>
          </p:nvPr>
        </p:nvSpPr>
        <p:spPr/>
        <p:txBody>
          <a:bodyPr/>
          <a:lstStyle/>
          <a:p>
            <a:r>
              <a:rPr lang="en-US" altLang="en-US" smtClean="0"/>
              <a:t>How C++ keeps track of which function is currently executing, how parameters and other local variables of functions are maintained in memory and how a function knows where to return after it completes execution.</a:t>
            </a:r>
          </a:p>
          <a:p>
            <a:r>
              <a:rPr lang="en-US" altLang="en-US" smtClean="0">
                <a:solidFill>
                  <a:srgbClr val="0000FF"/>
                </a:solidFill>
              </a:rPr>
              <a:t>Function overloading.</a:t>
            </a:r>
          </a:p>
          <a:p>
            <a:r>
              <a:rPr lang="en-US" altLang="en-US" smtClean="0">
                <a:solidFill>
                  <a:srgbClr val="0000FF"/>
                </a:solidFill>
              </a:rPr>
              <a:t>Function templates.</a:t>
            </a:r>
          </a:p>
          <a:p>
            <a:r>
              <a:rPr lang="en-US" altLang="en-US" smtClean="0">
                <a:solidFill>
                  <a:srgbClr val="0000FF"/>
                </a:solidFill>
              </a:rPr>
              <a:t>Recursion</a:t>
            </a:r>
            <a:r>
              <a:rPr lang="en-US" altLang="en-US" smtClean="0"/>
              <a:t>. </a:t>
            </a:r>
          </a:p>
        </p:txBody>
      </p:sp>
      <p:sp>
        <p:nvSpPr>
          <p:cNvPr id="153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cpphtp9_06_Page_0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6.7  Case Study: Random Number Generation (cont.)</a:t>
            </a:r>
          </a:p>
        </p:txBody>
      </p:sp>
      <p:sp>
        <p:nvSpPr>
          <p:cNvPr id="69635" name="Text Placeholder 2"/>
          <p:cNvSpPr>
            <a:spLocks noGrp="1"/>
          </p:cNvSpPr>
          <p:nvPr>
            <p:ph type="body" idx="1"/>
          </p:nvPr>
        </p:nvSpPr>
        <p:spPr/>
        <p:txBody>
          <a:bodyPr/>
          <a:lstStyle/>
          <a:p>
            <a:r>
              <a:rPr lang="en-US" smtClean="0"/>
              <a:t>Seeding the Random Number Generator with srand</a:t>
            </a:r>
          </a:p>
          <a:p>
            <a:r>
              <a:rPr lang="en-US" smtClean="0"/>
              <a:t>Figure 6.10 demonstrates function srand. </a:t>
            </a:r>
          </a:p>
        </p:txBody>
      </p:sp>
      <p:sp>
        <p:nvSpPr>
          <p:cNvPr id="696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cpphtp9_06_Page_0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cpphtp9_06_Page_0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cpphtp9_06_Page_0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6.7  Case Study: Random Number Generation (cont.)</a:t>
            </a:r>
          </a:p>
        </p:txBody>
      </p:sp>
      <p:sp>
        <p:nvSpPr>
          <p:cNvPr id="75779" name="Text Placeholder 2"/>
          <p:cNvSpPr>
            <a:spLocks noGrp="1"/>
          </p:cNvSpPr>
          <p:nvPr>
            <p:ph type="body" idx="1"/>
          </p:nvPr>
        </p:nvSpPr>
        <p:spPr/>
        <p:txBody>
          <a:bodyPr/>
          <a:lstStyle/>
          <a:p>
            <a:pPr>
              <a:spcBef>
                <a:spcPts val="600"/>
              </a:spcBef>
              <a:spcAft>
                <a:spcPts val="600"/>
              </a:spcAft>
            </a:pPr>
            <a:r>
              <a:rPr lang="en-US" altLang="en-US" smtClean="0"/>
              <a:t>To randomize without having to enter a seed each time, we may use a statement like</a:t>
            </a:r>
          </a:p>
          <a:p>
            <a:pPr lvl="2">
              <a:spcBef>
                <a:spcPts val="600"/>
              </a:spcBef>
              <a:spcAft>
                <a:spcPts val="600"/>
              </a:spcAft>
            </a:pPr>
            <a:r>
              <a:rPr lang="en-US" altLang="en-US" err="1" smtClean="0">
                <a:solidFill>
                  <a:srgbClr val="0000FF"/>
                </a:solidFill>
              </a:rPr>
              <a:t>srand</a:t>
            </a:r>
            <a:r>
              <a:rPr lang="en-US" altLang="en-US" smtClean="0">
                <a:solidFill>
                  <a:srgbClr val="0000FF"/>
                </a:solidFill>
              </a:rPr>
              <a:t>( time( 0 ) );</a:t>
            </a:r>
          </a:p>
          <a:p>
            <a:pPr>
              <a:spcBef>
                <a:spcPts val="600"/>
              </a:spcBef>
              <a:spcAft>
                <a:spcPts val="600"/>
              </a:spcAft>
            </a:pPr>
            <a:r>
              <a:rPr lang="en-US" altLang="en-US" smtClean="0"/>
              <a:t>This causes the computer to read its clock to obtain the value for the seed.</a:t>
            </a:r>
          </a:p>
          <a:p>
            <a:pPr>
              <a:spcBef>
                <a:spcPts val="600"/>
              </a:spcBef>
              <a:spcAft>
                <a:spcPts val="600"/>
              </a:spcAft>
            </a:pPr>
            <a:r>
              <a:rPr lang="en-US" altLang="en-US" smtClean="0"/>
              <a:t>Function time (with the argument 0 as written in the preceding statement) typically re-turns the current time as the number of seconds since January 1, 1970, at midnight Greenwich Mean Time (GMT).</a:t>
            </a:r>
          </a:p>
          <a:p>
            <a:pPr>
              <a:spcBef>
                <a:spcPts val="600"/>
              </a:spcBef>
              <a:spcAft>
                <a:spcPts val="600"/>
              </a:spcAft>
            </a:pPr>
            <a:r>
              <a:rPr lang="en-US" altLang="en-US" smtClean="0"/>
              <a:t>The function prototype for time is in &lt;</a:t>
            </a:r>
            <a:r>
              <a:rPr lang="en-US" altLang="en-US" err="1" smtClean="0">
                <a:solidFill>
                  <a:srgbClr val="0000FF"/>
                </a:solidFill>
              </a:rPr>
              <a:t>ctime</a:t>
            </a:r>
            <a:r>
              <a:rPr lang="en-US" altLang="en-US" smtClean="0"/>
              <a:t>&gt;.</a:t>
            </a:r>
          </a:p>
        </p:txBody>
      </p:sp>
      <p:sp>
        <p:nvSpPr>
          <p:cNvPr id="7270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6.7  Case Study: Random Number Generation (cont.)</a:t>
            </a:r>
          </a:p>
        </p:txBody>
      </p:sp>
      <p:sp>
        <p:nvSpPr>
          <p:cNvPr id="76803" name="Text Placeholder 2"/>
          <p:cNvSpPr>
            <a:spLocks noGrp="1"/>
          </p:cNvSpPr>
          <p:nvPr>
            <p:ph type="body" idx="1"/>
          </p:nvPr>
        </p:nvSpPr>
        <p:spPr/>
        <p:txBody>
          <a:bodyPr/>
          <a:lstStyle/>
          <a:p>
            <a:r>
              <a:rPr lang="en-US" altLang="en-US" smtClean="0"/>
              <a:t>To produce random numbers in a specific range use: </a:t>
            </a:r>
            <a:br>
              <a:rPr lang="en-US" altLang="en-US" smtClean="0"/>
            </a:br>
            <a:endParaRPr lang="en-US" altLang="en-US" smtClean="0"/>
          </a:p>
          <a:p>
            <a:pPr marL="392113" lvl="1" indent="0">
              <a:buNone/>
            </a:pPr>
            <a:r>
              <a:rPr lang="en-US" altLang="en-US"/>
              <a:t> </a:t>
            </a:r>
            <a:r>
              <a:rPr lang="en-US" altLang="en-US" smtClean="0"/>
              <a:t>    </a:t>
            </a:r>
            <a:r>
              <a:rPr lang="en-US" altLang="en-US" smtClean="0">
                <a:latin typeface="Consolas" panose="020B0609020204030204" pitchFamily="49" charset="0"/>
              </a:rPr>
              <a:t>number = shift + rand() % scale;</a:t>
            </a:r>
            <a:br>
              <a:rPr lang="en-US" altLang="en-US" smtClean="0">
                <a:latin typeface="Consolas" panose="020B0609020204030204" pitchFamily="49" charset="0"/>
              </a:rPr>
            </a:br>
            <a:endParaRPr lang="en-US" altLang="en-US" smtClean="0">
              <a:latin typeface="Consolas" panose="020B0609020204030204" pitchFamily="49" charset="0"/>
            </a:endParaRPr>
          </a:p>
          <a:p>
            <a:r>
              <a:rPr lang="en-US" altLang="en-US" smtClean="0"/>
              <a:t>where </a:t>
            </a:r>
            <a:r>
              <a:rPr lang="en-US" altLang="en-US" smtClean="0">
                <a:solidFill>
                  <a:srgbClr val="0000FF"/>
                </a:solidFill>
              </a:rPr>
              <a:t>shift</a:t>
            </a:r>
            <a:r>
              <a:rPr lang="en-US" altLang="en-US" smtClean="0"/>
              <a:t> is equal to the first number in the desired range of consecutive integers and </a:t>
            </a:r>
            <a:r>
              <a:rPr lang="en-US" altLang="en-US" smtClean="0">
                <a:solidFill>
                  <a:srgbClr val="0000FF"/>
                </a:solidFill>
              </a:rPr>
              <a:t>scale</a:t>
            </a:r>
            <a:r>
              <a:rPr lang="en-US" altLang="en-US" smtClean="0"/>
              <a:t> is equal to the number of consecutive integers.</a:t>
            </a:r>
          </a:p>
        </p:txBody>
      </p:sp>
      <p:sp>
        <p:nvSpPr>
          <p:cNvPr id="737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6.8  Case Study: Game of Chance; Introducing </a:t>
            </a:r>
            <a:r>
              <a:rPr lang="en-US" err="1" smtClean="0">
                <a:solidFill>
                  <a:srgbClr val="0000FF"/>
                </a:solidFill>
              </a:rPr>
              <a:t>enum</a:t>
            </a:r>
            <a:endParaRPr lang="en-US" smtClean="0">
              <a:solidFill>
                <a:srgbClr val="0000FF"/>
              </a:solidFill>
            </a:endParaRPr>
          </a:p>
        </p:txBody>
      </p:sp>
      <p:sp>
        <p:nvSpPr>
          <p:cNvPr id="77827" name="Text Placeholder 2"/>
          <p:cNvSpPr>
            <a:spLocks noGrp="1"/>
          </p:cNvSpPr>
          <p:nvPr>
            <p:ph type="body" idx="1"/>
          </p:nvPr>
        </p:nvSpPr>
        <p:spPr/>
        <p:txBody>
          <a:bodyPr/>
          <a:lstStyle/>
          <a:p>
            <a:pPr>
              <a:spcBef>
                <a:spcPts val="600"/>
              </a:spcBef>
              <a:spcAft>
                <a:spcPts val="600"/>
              </a:spcAft>
            </a:pPr>
            <a:r>
              <a:rPr lang="en-US" altLang="en-US" smtClean="0"/>
              <a:t>Rules of </a:t>
            </a:r>
            <a:r>
              <a:rPr lang="en-US" altLang="en-US" smtClean="0">
                <a:solidFill>
                  <a:srgbClr val="0000FF"/>
                </a:solidFill>
              </a:rPr>
              <a:t>Craps</a:t>
            </a:r>
          </a:p>
          <a:p>
            <a:pPr lvl="1">
              <a:spcBef>
                <a:spcPts val="600"/>
              </a:spcBef>
              <a:spcAft>
                <a:spcPts val="600"/>
              </a:spcAft>
            </a:pPr>
            <a:r>
              <a:rPr lang="en-US" altLang="en-US" smtClean="0"/>
              <a:t>A player rolls two dice. Each die has six faces. These faces contain 1, 2, 3, 4, 5 and 6 spots. After the dice have come to rest, the sum of the spots on the two upward faces is calculated. If the sum is 7 or 11 on the first roll, the player wins. If the sum is 2, 3 or 12 on the first roll (called “craps”), the player loses (i.e., the “house” wins). If the sum is 4, 5, 6, 8, 9 or 10 on the first roll, then that sum becomes the player’s “point.” To win, you must continue rolling the dice until you “make your point.” The player loses by rolling a 7 before making the point. </a:t>
            </a:r>
          </a:p>
          <a:p>
            <a:pPr>
              <a:spcBef>
                <a:spcPts val="600"/>
              </a:spcBef>
              <a:spcAft>
                <a:spcPts val="600"/>
              </a:spcAft>
            </a:pPr>
            <a:r>
              <a:rPr lang="en-US" altLang="en-US" smtClean="0"/>
              <a:t>The program in Fig. 6.11 simulates the game.</a:t>
            </a:r>
          </a:p>
        </p:txBody>
      </p:sp>
      <p:sp>
        <p:nvSpPr>
          <p:cNvPr id="7475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cpphtp9_06_Page_04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cpphtp9_06_Page_04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6.2  Program Components in C++</a:t>
            </a:r>
          </a:p>
        </p:txBody>
      </p:sp>
      <p:sp>
        <p:nvSpPr>
          <p:cNvPr id="16387" name="Text Placeholder 2"/>
          <p:cNvSpPr>
            <a:spLocks noGrp="1"/>
          </p:cNvSpPr>
          <p:nvPr>
            <p:ph type="body" idx="1"/>
          </p:nvPr>
        </p:nvSpPr>
        <p:spPr>
          <a:xfrm>
            <a:off x="457200" y="1481138"/>
            <a:ext cx="8229600" cy="4462462"/>
          </a:xfrm>
        </p:spPr>
        <p:txBody>
          <a:bodyPr>
            <a:normAutofit fontScale="92500"/>
          </a:bodyPr>
          <a:lstStyle/>
          <a:p>
            <a:pPr>
              <a:lnSpc>
                <a:spcPct val="110000"/>
              </a:lnSpc>
              <a:spcBef>
                <a:spcPts val="600"/>
              </a:spcBef>
              <a:spcAft>
                <a:spcPts val="600"/>
              </a:spcAft>
            </a:pPr>
            <a:r>
              <a:rPr lang="en-US" altLang="en-US" smtClean="0"/>
              <a:t>C++ programs are typically written by combining new </a:t>
            </a:r>
            <a:r>
              <a:rPr lang="en-US" altLang="en-US" smtClean="0">
                <a:solidFill>
                  <a:srgbClr val="0000FF"/>
                </a:solidFill>
              </a:rPr>
              <a:t>functions</a:t>
            </a:r>
            <a:r>
              <a:rPr lang="en-US" altLang="en-US" smtClean="0"/>
              <a:t> and </a:t>
            </a:r>
            <a:r>
              <a:rPr lang="en-US" altLang="en-US" smtClean="0">
                <a:solidFill>
                  <a:srgbClr val="0000FF"/>
                </a:solidFill>
              </a:rPr>
              <a:t>classes</a:t>
            </a:r>
            <a:r>
              <a:rPr lang="en-US" altLang="en-US" smtClean="0"/>
              <a:t> you write with “prepackaged” functions and classes available in the C++ Standard Library.</a:t>
            </a:r>
          </a:p>
          <a:p>
            <a:pPr>
              <a:lnSpc>
                <a:spcPct val="110000"/>
              </a:lnSpc>
              <a:spcBef>
                <a:spcPts val="600"/>
              </a:spcBef>
              <a:spcAft>
                <a:spcPts val="600"/>
              </a:spcAft>
            </a:pPr>
            <a:r>
              <a:rPr lang="en-US" altLang="en-US" smtClean="0"/>
              <a:t>The </a:t>
            </a:r>
            <a:r>
              <a:rPr lang="en-US" altLang="en-US" smtClean="0">
                <a:solidFill>
                  <a:srgbClr val="FF0000"/>
                </a:solidFill>
              </a:rPr>
              <a:t>C++ Standard Library </a:t>
            </a:r>
            <a:r>
              <a:rPr lang="en-US" altLang="en-US" smtClean="0"/>
              <a:t>provides a rich collection of functions.</a:t>
            </a:r>
          </a:p>
          <a:p>
            <a:pPr>
              <a:lnSpc>
                <a:spcPct val="110000"/>
              </a:lnSpc>
              <a:spcBef>
                <a:spcPts val="600"/>
              </a:spcBef>
              <a:spcAft>
                <a:spcPts val="600"/>
              </a:spcAft>
            </a:pPr>
            <a:r>
              <a:rPr lang="en-US" altLang="en-US" smtClean="0">
                <a:solidFill>
                  <a:srgbClr val="0000FF"/>
                </a:solidFill>
              </a:rPr>
              <a:t>Functions allow you to modularize a program </a:t>
            </a:r>
            <a:r>
              <a:rPr lang="en-US" altLang="en-US" smtClean="0"/>
              <a:t>by separating its tasks into self-contained units.</a:t>
            </a:r>
          </a:p>
          <a:p>
            <a:pPr>
              <a:lnSpc>
                <a:spcPct val="110000"/>
              </a:lnSpc>
              <a:spcBef>
                <a:spcPts val="600"/>
              </a:spcBef>
              <a:spcAft>
                <a:spcPts val="600"/>
              </a:spcAft>
            </a:pPr>
            <a:r>
              <a:rPr lang="en-US" altLang="en-US" smtClean="0"/>
              <a:t>Functions you write are referred to as user-defined functions.</a:t>
            </a:r>
          </a:p>
          <a:p>
            <a:pPr>
              <a:lnSpc>
                <a:spcPct val="110000"/>
              </a:lnSpc>
              <a:spcBef>
                <a:spcPts val="600"/>
              </a:spcBef>
              <a:spcAft>
                <a:spcPts val="600"/>
              </a:spcAft>
            </a:pPr>
            <a:r>
              <a:rPr lang="en-US" altLang="en-US" smtClean="0"/>
              <a:t>The statements in function bodies are written only once, are reused from perhaps several locations in a program and are hidden from other functions.</a:t>
            </a:r>
          </a:p>
        </p:txBody>
      </p:sp>
      <p:sp>
        <p:nvSpPr>
          <p:cNvPr id="1638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cpphtp9_06_Page_04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descr="cpphtp9_06_Page_0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cpphtp9_06_Page_0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6.8  Case Study: Game of Chance; Introducing </a:t>
            </a:r>
            <a:r>
              <a:rPr lang="en-US" sz="2400" err="1" smtClean="0">
                <a:solidFill>
                  <a:srgbClr val="0000FF"/>
                </a:solidFill>
              </a:rPr>
              <a:t>enum</a:t>
            </a:r>
            <a:r>
              <a:rPr lang="en-US" sz="2400" smtClean="0">
                <a:solidFill>
                  <a:srgbClr val="0000FF"/>
                </a:solidFill>
              </a:rPr>
              <a:t> </a:t>
            </a:r>
            <a:r>
              <a:rPr lang="en-US" sz="2400" smtClean="0"/>
              <a:t>(cont.)</a:t>
            </a:r>
            <a:endParaRPr lang="en-US" smtClean="0"/>
          </a:p>
        </p:txBody>
      </p:sp>
      <p:sp>
        <p:nvSpPr>
          <p:cNvPr id="83971" name="Text Placeholder 2"/>
          <p:cNvSpPr>
            <a:spLocks noGrp="1"/>
          </p:cNvSpPr>
          <p:nvPr>
            <p:ph type="body" idx="1"/>
          </p:nvPr>
        </p:nvSpPr>
        <p:spPr/>
        <p:txBody>
          <a:bodyPr/>
          <a:lstStyle/>
          <a:p>
            <a:pPr>
              <a:spcBef>
                <a:spcPts val="600"/>
              </a:spcBef>
              <a:spcAft>
                <a:spcPts val="600"/>
              </a:spcAft>
            </a:pPr>
            <a:r>
              <a:rPr lang="en-US" altLang="en-US" smtClean="0"/>
              <a:t>An enumeration, introduced by the keyword </a:t>
            </a:r>
            <a:r>
              <a:rPr lang="en-US" altLang="en-US" err="1" smtClean="0"/>
              <a:t>enum</a:t>
            </a:r>
            <a:r>
              <a:rPr lang="en-US" altLang="en-US" smtClean="0"/>
              <a:t> and followed by a type name, is a set of integer constants represented by identifiers.</a:t>
            </a:r>
          </a:p>
          <a:p>
            <a:pPr>
              <a:spcBef>
                <a:spcPts val="600"/>
              </a:spcBef>
              <a:spcAft>
                <a:spcPts val="600"/>
              </a:spcAft>
            </a:pPr>
            <a:r>
              <a:rPr lang="en-US" altLang="en-US" smtClean="0"/>
              <a:t>The values of these enumeration constants start at 0, unless specified otherwise, and increment by 1.</a:t>
            </a:r>
          </a:p>
          <a:p>
            <a:pPr>
              <a:spcBef>
                <a:spcPts val="600"/>
              </a:spcBef>
              <a:spcAft>
                <a:spcPts val="600"/>
              </a:spcAft>
            </a:pPr>
            <a:r>
              <a:rPr lang="en-US" altLang="en-US" smtClean="0">
                <a:solidFill>
                  <a:srgbClr val="FF0000"/>
                </a:solidFill>
              </a:rPr>
              <a:t>The identifiers in an </a:t>
            </a:r>
            <a:r>
              <a:rPr lang="en-US" altLang="en-US" err="1" smtClean="0">
                <a:solidFill>
                  <a:srgbClr val="FF0000"/>
                </a:solidFill>
              </a:rPr>
              <a:t>enum</a:t>
            </a:r>
            <a:r>
              <a:rPr lang="en-US" altLang="en-US" smtClean="0">
                <a:solidFill>
                  <a:srgbClr val="FF0000"/>
                </a:solidFill>
              </a:rPr>
              <a:t> must be unique, but separate enumeration constants can have the same integer value.</a:t>
            </a:r>
          </a:p>
          <a:p>
            <a:pPr>
              <a:spcBef>
                <a:spcPts val="600"/>
              </a:spcBef>
              <a:spcAft>
                <a:spcPts val="600"/>
              </a:spcAft>
            </a:pPr>
            <a:r>
              <a:rPr lang="en-US" altLang="en-US" smtClean="0">
                <a:solidFill>
                  <a:srgbClr val="FF0000"/>
                </a:solidFill>
              </a:rPr>
              <a:t>Variables of an </a:t>
            </a:r>
            <a:r>
              <a:rPr lang="en-US" altLang="en-US" err="1" smtClean="0">
                <a:solidFill>
                  <a:srgbClr val="FF0000"/>
                </a:solidFill>
              </a:rPr>
              <a:t>enum</a:t>
            </a:r>
            <a:r>
              <a:rPr lang="en-US" altLang="en-US" smtClean="0">
                <a:solidFill>
                  <a:srgbClr val="FF0000"/>
                </a:solidFill>
              </a:rPr>
              <a:t> type can be assigned only one of the values declared in the enumeration.</a:t>
            </a:r>
          </a:p>
        </p:txBody>
      </p:sp>
      <p:sp>
        <p:nvSpPr>
          <p:cNvPr id="8090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cpphtp9_06_Page_0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cpphtp9_06_Page_0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cpphtp9_06_Page_0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6.8  Case Study: Game of Chance; Introducing </a:t>
            </a:r>
            <a:r>
              <a:rPr lang="en-US" sz="2400" err="1" smtClean="0"/>
              <a:t>enum</a:t>
            </a:r>
            <a:r>
              <a:rPr lang="en-US" sz="2400" smtClean="0"/>
              <a:t> (cont.)</a:t>
            </a:r>
          </a:p>
        </p:txBody>
      </p:sp>
      <p:sp>
        <p:nvSpPr>
          <p:cNvPr id="88067" name="Text Placeholder 2"/>
          <p:cNvSpPr>
            <a:spLocks noGrp="1"/>
          </p:cNvSpPr>
          <p:nvPr>
            <p:ph type="body" idx="1"/>
          </p:nvPr>
        </p:nvSpPr>
        <p:spPr/>
        <p:txBody>
          <a:bodyPr/>
          <a:lstStyle/>
          <a:p>
            <a:r>
              <a:rPr lang="en-US" altLang="en-US" smtClean="0"/>
              <a:t>Another popular enumeration is</a:t>
            </a:r>
          </a:p>
          <a:p>
            <a:pPr lvl="2"/>
            <a:r>
              <a:rPr lang="en-US" altLang="en-US" err="1" smtClean="0">
                <a:solidFill>
                  <a:srgbClr val="0000FF"/>
                </a:solidFill>
                <a:latin typeface="Consolas" panose="020B0609020204030204" pitchFamily="49" charset="0"/>
              </a:rPr>
              <a:t>enum</a:t>
            </a:r>
            <a:r>
              <a:rPr lang="en-US" altLang="en-US" smtClean="0">
                <a:solidFill>
                  <a:srgbClr val="0000FF"/>
                </a:solidFill>
                <a:latin typeface="Consolas" panose="020B0609020204030204" pitchFamily="49" charset="0"/>
              </a:rPr>
              <a:t> </a:t>
            </a:r>
            <a:r>
              <a:rPr lang="en-US" altLang="en-US" smtClean="0">
                <a:latin typeface="Consolas" panose="020B0609020204030204" pitchFamily="49" charset="0"/>
              </a:rPr>
              <a:t>Months { JAN = 1, FEB, MAR, APR, MAY, JUN, JUL, AUG,                    </a:t>
            </a:r>
          </a:p>
          <a:p>
            <a:pPr lvl="2"/>
            <a:r>
              <a:rPr lang="en-US" altLang="en-US">
                <a:latin typeface="Consolas" panose="020B0609020204030204" pitchFamily="49" charset="0"/>
              </a:rPr>
              <a:t> </a:t>
            </a:r>
            <a:r>
              <a:rPr lang="en-US" altLang="en-US" smtClean="0">
                <a:latin typeface="Consolas" panose="020B0609020204030204" pitchFamily="49" charset="0"/>
              </a:rPr>
              <a:t>             SEP, OCT, NOV, DEC };</a:t>
            </a:r>
          </a:p>
          <a:p>
            <a:pPr lvl="1"/>
            <a:r>
              <a:rPr lang="en-US" altLang="en-US" smtClean="0"/>
              <a:t>creates user-defined type Months with enumeration constants representing the months of the year.</a:t>
            </a:r>
          </a:p>
          <a:p>
            <a:pPr lvl="1"/>
            <a:r>
              <a:rPr lang="en-US" altLang="en-US" smtClean="0"/>
              <a:t>The first value in the preceding enumeration is explicitly set to 1, so the remaining values increment from 1, resulting in the values 1 through 12.</a:t>
            </a:r>
          </a:p>
          <a:p>
            <a:r>
              <a:rPr lang="en-US" altLang="en-US" smtClean="0">
                <a:solidFill>
                  <a:srgbClr val="FF0000"/>
                </a:solidFill>
              </a:rPr>
              <a:t>Any enumeration constant can be assigned an integer value in the enumeration definition.</a:t>
            </a:r>
          </a:p>
        </p:txBody>
      </p:sp>
      <p:sp>
        <p:nvSpPr>
          <p:cNvPr id="8397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pphtp9_06_Page_0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6.8  Case Study: Game of Chance; Introducing </a:t>
            </a:r>
            <a:r>
              <a:rPr lang="en-US" sz="2400" err="1" smtClean="0">
                <a:solidFill>
                  <a:srgbClr val="0000FF"/>
                </a:solidFill>
              </a:rPr>
              <a:t>enum</a:t>
            </a:r>
            <a:r>
              <a:rPr lang="en-US" sz="2400" smtClean="0">
                <a:solidFill>
                  <a:srgbClr val="0000FF"/>
                </a:solidFill>
              </a:rPr>
              <a:t> </a:t>
            </a:r>
            <a:r>
              <a:rPr lang="en-US" sz="2400" smtClean="0"/>
              <a:t>(cont.)</a:t>
            </a:r>
          </a:p>
        </p:txBody>
      </p:sp>
      <p:sp>
        <p:nvSpPr>
          <p:cNvPr id="84995" name="Text Placeholder 2"/>
          <p:cNvSpPr>
            <a:spLocks noGrp="1"/>
          </p:cNvSpPr>
          <p:nvPr>
            <p:ph type="body" idx="1"/>
          </p:nvPr>
        </p:nvSpPr>
        <p:spPr/>
        <p:txBody>
          <a:bodyPr/>
          <a:lstStyle/>
          <a:p>
            <a:pPr>
              <a:spcBef>
                <a:spcPts val="600"/>
              </a:spcBef>
              <a:spcAft>
                <a:spcPts val="600"/>
              </a:spcAft>
            </a:pPr>
            <a:r>
              <a:rPr lang="en-US" smtClean="0"/>
              <a:t>C++11 - Scoped </a:t>
            </a:r>
            <a:r>
              <a:rPr lang="en-US" err="1" smtClean="0"/>
              <a:t>enums</a:t>
            </a:r>
            <a:endParaRPr lang="en-US" smtClean="0"/>
          </a:p>
          <a:p>
            <a:pPr>
              <a:spcBef>
                <a:spcPts val="600"/>
              </a:spcBef>
              <a:spcAft>
                <a:spcPts val="600"/>
              </a:spcAft>
            </a:pPr>
            <a:r>
              <a:rPr lang="en-US" smtClean="0"/>
              <a:t>One problem with </a:t>
            </a:r>
            <a:r>
              <a:rPr lang="en-US" err="1" smtClean="0"/>
              <a:t>enums</a:t>
            </a:r>
            <a:r>
              <a:rPr lang="en-US" smtClean="0"/>
              <a:t> (also called </a:t>
            </a:r>
            <a:r>
              <a:rPr lang="en-US" err="1" smtClean="0"/>
              <a:t>unscoped</a:t>
            </a:r>
            <a:r>
              <a:rPr lang="en-US" smtClean="0"/>
              <a:t> </a:t>
            </a:r>
            <a:r>
              <a:rPr lang="en-US" err="1" smtClean="0"/>
              <a:t>enums</a:t>
            </a:r>
            <a:r>
              <a:rPr lang="en-US" smtClean="0"/>
              <a:t>) is that multiple </a:t>
            </a:r>
            <a:r>
              <a:rPr lang="en-US" err="1" smtClean="0"/>
              <a:t>enums</a:t>
            </a:r>
            <a:r>
              <a:rPr lang="en-US" smtClean="0"/>
              <a:t> may contain the same identifiers. </a:t>
            </a:r>
          </a:p>
          <a:p>
            <a:pPr lvl="1">
              <a:spcBef>
                <a:spcPts val="600"/>
              </a:spcBef>
              <a:spcAft>
                <a:spcPts val="600"/>
              </a:spcAft>
            </a:pPr>
            <a:r>
              <a:rPr lang="en-US" smtClean="0"/>
              <a:t>Using such </a:t>
            </a:r>
            <a:r>
              <a:rPr lang="en-US" err="1" smtClean="0"/>
              <a:t>enums</a:t>
            </a:r>
            <a:r>
              <a:rPr lang="en-US" smtClean="0"/>
              <a:t> in the same program can lead to naming collisions and logic errors. </a:t>
            </a:r>
          </a:p>
          <a:p>
            <a:pPr>
              <a:spcBef>
                <a:spcPts val="600"/>
              </a:spcBef>
              <a:spcAft>
                <a:spcPts val="600"/>
              </a:spcAft>
            </a:pPr>
            <a:r>
              <a:rPr lang="en-US" smtClean="0"/>
              <a:t>C++11 introduces so-called scoped </a:t>
            </a:r>
            <a:r>
              <a:rPr lang="en-US" err="1" smtClean="0"/>
              <a:t>enums</a:t>
            </a:r>
            <a:r>
              <a:rPr lang="en-US" smtClean="0"/>
              <a:t>.</a:t>
            </a:r>
          </a:p>
          <a:p>
            <a:pPr lvl="1">
              <a:spcBef>
                <a:spcPts val="600"/>
              </a:spcBef>
              <a:spcAft>
                <a:spcPts val="600"/>
              </a:spcAft>
            </a:pPr>
            <a:r>
              <a:rPr lang="en-US" smtClean="0"/>
              <a:t>Declared with the keywords </a:t>
            </a:r>
            <a:r>
              <a:rPr lang="en-US" err="1" smtClean="0">
                <a:solidFill>
                  <a:srgbClr val="0000FF"/>
                </a:solidFill>
              </a:rPr>
              <a:t>enum</a:t>
            </a:r>
            <a:r>
              <a:rPr lang="en-US" smtClean="0">
                <a:solidFill>
                  <a:srgbClr val="0000FF"/>
                </a:solidFill>
              </a:rPr>
              <a:t> class </a:t>
            </a:r>
            <a:r>
              <a:rPr lang="en-US" smtClean="0"/>
              <a:t>(or the synonym </a:t>
            </a:r>
            <a:r>
              <a:rPr lang="en-US" err="1" smtClean="0">
                <a:solidFill>
                  <a:srgbClr val="0000FF"/>
                </a:solidFill>
              </a:rPr>
              <a:t>enum</a:t>
            </a:r>
            <a:r>
              <a:rPr lang="en-US" smtClean="0">
                <a:solidFill>
                  <a:srgbClr val="0000FF"/>
                </a:solidFill>
              </a:rPr>
              <a:t> struct</a:t>
            </a:r>
            <a:r>
              <a:rPr lang="en-US" smtClean="0"/>
              <a:t>). </a:t>
            </a:r>
          </a:p>
          <a:p>
            <a:pPr>
              <a:spcBef>
                <a:spcPts val="600"/>
              </a:spcBef>
              <a:spcAft>
                <a:spcPts val="600"/>
              </a:spcAft>
            </a:pPr>
            <a:r>
              <a:rPr lang="en-US" smtClean="0"/>
              <a:t>We can define the Status </a:t>
            </a:r>
            <a:r>
              <a:rPr lang="en-US" err="1" smtClean="0"/>
              <a:t>enum</a:t>
            </a:r>
            <a:r>
              <a:rPr lang="en-US" smtClean="0"/>
              <a:t> of Fig. 6.11 as: </a:t>
            </a:r>
          </a:p>
          <a:p>
            <a:pPr lvl="1">
              <a:spcBef>
                <a:spcPts val="600"/>
              </a:spcBef>
              <a:spcAft>
                <a:spcPts val="600"/>
              </a:spcAft>
            </a:pPr>
            <a:r>
              <a:rPr lang="en-US" err="1" smtClean="0">
                <a:solidFill>
                  <a:srgbClr val="0000FF"/>
                </a:solidFill>
                <a:latin typeface="Consolas" panose="020B0609020204030204" pitchFamily="49" charset="0"/>
              </a:rPr>
              <a:t>enum</a:t>
            </a:r>
            <a:r>
              <a:rPr lang="en-US" smtClean="0">
                <a:solidFill>
                  <a:srgbClr val="0000FF"/>
                </a:solidFill>
                <a:latin typeface="Consolas" panose="020B0609020204030204" pitchFamily="49" charset="0"/>
              </a:rPr>
              <a:t> class </a:t>
            </a:r>
            <a:r>
              <a:rPr lang="en-US" smtClean="0">
                <a:solidFill>
                  <a:srgbClr val="FF0000"/>
                </a:solidFill>
                <a:latin typeface="Consolas" panose="020B0609020204030204" pitchFamily="49" charset="0"/>
              </a:rPr>
              <a:t>Status</a:t>
            </a:r>
            <a:r>
              <a:rPr lang="en-US" smtClean="0">
                <a:latin typeface="Consolas" panose="020B0609020204030204" pitchFamily="49" charset="0"/>
              </a:rPr>
              <a:t> { CONTINUE, WON, LOST };</a:t>
            </a:r>
          </a:p>
          <a:p>
            <a:pPr>
              <a:spcBef>
                <a:spcPts val="600"/>
              </a:spcBef>
              <a:spcAft>
                <a:spcPts val="600"/>
              </a:spcAft>
            </a:pPr>
            <a:endParaRPr lang="en-US" smtClean="0"/>
          </a:p>
        </p:txBody>
      </p:sp>
      <p:sp>
        <p:nvSpPr>
          <p:cNvPr id="8397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cpphtp9_06_Page_0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6.8  Case Study: Game of Chance; Introducing </a:t>
            </a:r>
            <a:r>
              <a:rPr lang="en-US" sz="2400" err="1" smtClean="0">
                <a:solidFill>
                  <a:srgbClr val="0000FF"/>
                </a:solidFill>
              </a:rPr>
              <a:t>enum</a:t>
            </a:r>
            <a:r>
              <a:rPr lang="en-US" sz="2400" smtClean="0">
                <a:solidFill>
                  <a:srgbClr val="0000FF"/>
                </a:solidFill>
              </a:rPr>
              <a:t> </a:t>
            </a:r>
            <a:r>
              <a:rPr lang="en-US" sz="2400" smtClean="0"/>
              <a:t>(cont.)</a:t>
            </a:r>
          </a:p>
        </p:txBody>
      </p:sp>
      <p:sp>
        <p:nvSpPr>
          <p:cNvPr id="91139" name="Text Placeholder 2"/>
          <p:cNvSpPr>
            <a:spLocks noGrp="1"/>
          </p:cNvSpPr>
          <p:nvPr>
            <p:ph type="body" idx="1"/>
          </p:nvPr>
        </p:nvSpPr>
        <p:spPr/>
        <p:txBody>
          <a:bodyPr/>
          <a:lstStyle/>
          <a:p>
            <a:pPr>
              <a:spcBef>
                <a:spcPts val="600"/>
              </a:spcBef>
              <a:spcAft>
                <a:spcPts val="600"/>
              </a:spcAft>
            </a:pPr>
            <a:r>
              <a:rPr lang="en-US" altLang="en-US" smtClean="0">
                <a:solidFill>
                  <a:srgbClr val="FF0000"/>
                </a:solidFill>
              </a:rPr>
              <a:t>To reference a scoped </a:t>
            </a:r>
            <a:r>
              <a:rPr lang="en-US" altLang="en-US" err="1" smtClean="0">
                <a:solidFill>
                  <a:srgbClr val="FF0000"/>
                </a:solidFill>
              </a:rPr>
              <a:t>enum</a:t>
            </a:r>
            <a:r>
              <a:rPr lang="en-US" altLang="en-US" smtClean="0">
                <a:solidFill>
                  <a:srgbClr val="FF0000"/>
                </a:solidFill>
              </a:rPr>
              <a:t> constant, you must qualify the constant with the scoped </a:t>
            </a:r>
            <a:r>
              <a:rPr lang="en-US" altLang="en-US" err="1" smtClean="0">
                <a:solidFill>
                  <a:srgbClr val="FF0000"/>
                </a:solidFill>
              </a:rPr>
              <a:t>enum’s</a:t>
            </a:r>
            <a:r>
              <a:rPr lang="en-US" altLang="en-US" smtClean="0">
                <a:solidFill>
                  <a:srgbClr val="FF0000"/>
                </a:solidFill>
              </a:rPr>
              <a:t> type name (Status) and the scope-resolution operator (::), as in </a:t>
            </a:r>
            <a:r>
              <a:rPr lang="en-US" altLang="en-US" smtClean="0">
                <a:solidFill>
                  <a:srgbClr val="0000FF"/>
                </a:solidFill>
              </a:rPr>
              <a:t>Status::CONTINUE</a:t>
            </a:r>
            <a:r>
              <a:rPr lang="en-US" altLang="en-US" smtClean="0">
                <a:solidFill>
                  <a:srgbClr val="FF0000"/>
                </a:solidFill>
              </a:rPr>
              <a:t>. </a:t>
            </a:r>
          </a:p>
          <a:p>
            <a:pPr>
              <a:spcBef>
                <a:spcPts val="600"/>
              </a:spcBef>
              <a:spcAft>
                <a:spcPts val="600"/>
              </a:spcAft>
            </a:pPr>
            <a:r>
              <a:rPr lang="en-US" altLang="en-US" smtClean="0"/>
              <a:t>This explicitly identifies CONTINUE as a constant in the scope of </a:t>
            </a:r>
            <a:r>
              <a:rPr lang="en-US" altLang="en-US" err="1" smtClean="0"/>
              <a:t>enum</a:t>
            </a:r>
            <a:r>
              <a:rPr lang="en-US" altLang="en-US" smtClean="0"/>
              <a:t> class Status. </a:t>
            </a:r>
          </a:p>
          <a:p>
            <a:pPr>
              <a:spcBef>
                <a:spcPts val="600"/>
              </a:spcBef>
              <a:spcAft>
                <a:spcPts val="600"/>
              </a:spcAft>
            </a:pPr>
            <a:r>
              <a:rPr lang="en-US" altLang="en-US" smtClean="0"/>
              <a:t>Thus, if another scoped </a:t>
            </a:r>
            <a:r>
              <a:rPr lang="en-US" altLang="en-US" err="1" smtClean="0"/>
              <a:t>enum</a:t>
            </a:r>
            <a:r>
              <a:rPr lang="en-US" altLang="en-US" smtClean="0"/>
              <a:t> contains the same identifier for one of its constants, it’s always clear which version of the constant is being used.</a:t>
            </a:r>
          </a:p>
        </p:txBody>
      </p:sp>
      <p:sp>
        <p:nvSpPr>
          <p:cNvPr id="8397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pphtp9_06_Page_05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6.8  Case Study: Game of Chance; Introducing </a:t>
            </a:r>
            <a:r>
              <a:rPr lang="en-US" sz="2400" err="1" smtClean="0">
                <a:solidFill>
                  <a:srgbClr val="0000FF"/>
                </a:solidFill>
              </a:rPr>
              <a:t>enum</a:t>
            </a:r>
            <a:r>
              <a:rPr lang="en-US" sz="2400" smtClean="0">
                <a:solidFill>
                  <a:srgbClr val="0000FF"/>
                </a:solidFill>
              </a:rPr>
              <a:t> </a:t>
            </a:r>
            <a:r>
              <a:rPr lang="en-US" sz="2400" smtClean="0"/>
              <a:t>(cont.)</a:t>
            </a:r>
            <a:endParaRPr lang="en-US" smtClean="0"/>
          </a:p>
        </p:txBody>
      </p:sp>
      <p:sp>
        <p:nvSpPr>
          <p:cNvPr id="84995" name="Text Placeholder 2"/>
          <p:cNvSpPr>
            <a:spLocks noGrp="1"/>
          </p:cNvSpPr>
          <p:nvPr>
            <p:ph type="body" idx="1"/>
          </p:nvPr>
        </p:nvSpPr>
        <p:spPr/>
        <p:txBody>
          <a:bodyPr/>
          <a:lstStyle/>
          <a:p>
            <a:pPr>
              <a:spcBef>
                <a:spcPts val="600"/>
              </a:spcBef>
              <a:spcAft>
                <a:spcPts val="600"/>
              </a:spcAft>
            </a:pPr>
            <a:r>
              <a:rPr lang="en-US" smtClean="0">
                <a:solidFill>
                  <a:srgbClr val="0000FF"/>
                </a:solidFill>
              </a:rPr>
              <a:t>C++11 </a:t>
            </a:r>
            <a:r>
              <a:rPr lang="en-US" smtClean="0"/>
              <a:t>- </a:t>
            </a:r>
            <a:r>
              <a:rPr lang="en-US" smtClean="0">
                <a:solidFill>
                  <a:srgbClr val="FF0000"/>
                </a:solidFill>
              </a:rPr>
              <a:t>Specifying the Type of an </a:t>
            </a:r>
            <a:r>
              <a:rPr lang="en-US" err="1" smtClean="0">
                <a:solidFill>
                  <a:srgbClr val="FF0000"/>
                </a:solidFill>
              </a:rPr>
              <a:t>enum’s</a:t>
            </a:r>
            <a:r>
              <a:rPr lang="en-US" smtClean="0">
                <a:solidFill>
                  <a:srgbClr val="FF0000"/>
                </a:solidFill>
              </a:rPr>
              <a:t> Constants</a:t>
            </a:r>
          </a:p>
          <a:p>
            <a:pPr lvl="1">
              <a:spcBef>
                <a:spcPts val="600"/>
              </a:spcBef>
              <a:spcAft>
                <a:spcPts val="600"/>
              </a:spcAft>
            </a:pPr>
            <a:r>
              <a:rPr lang="en-US" smtClean="0"/>
              <a:t>The constants in an </a:t>
            </a:r>
            <a:r>
              <a:rPr lang="en-US" err="1" smtClean="0"/>
              <a:t>enum</a:t>
            </a:r>
            <a:r>
              <a:rPr lang="en-US" smtClean="0"/>
              <a:t> are represented as integers. </a:t>
            </a:r>
          </a:p>
          <a:p>
            <a:pPr lvl="1">
              <a:spcBef>
                <a:spcPts val="600"/>
              </a:spcBef>
              <a:spcAft>
                <a:spcPts val="600"/>
              </a:spcAft>
            </a:pPr>
            <a:r>
              <a:rPr lang="en-US" smtClean="0"/>
              <a:t>By default, an </a:t>
            </a:r>
            <a:r>
              <a:rPr lang="en-US" err="1" smtClean="0"/>
              <a:t>unscoped</a:t>
            </a:r>
            <a:r>
              <a:rPr lang="en-US" smtClean="0"/>
              <a:t> </a:t>
            </a:r>
            <a:r>
              <a:rPr lang="en-US" err="1" smtClean="0"/>
              <a:t>enum’s</a:t>
            </a:r>
            <a:r>
              <a:rPr lang="en-US" smtClean="0"/>
              <a:t> underlying integral type depends on its constants’ values—the type is guaranteed to be large enough to store the constant values specified. </a:t>
            </a:r>
          </a:p>
          <a:p>
            <a:pPr lvl="1">
              <a:spcBef>
                <a:spcPts val="600"/>
              </a:spcBef>
              <a:spcAft>
                <a:spcPts val="600"/>
              </a:spcAft>
            </a:pPr>
            <a:r>
              <a:rPr lang="en-US" smtClean="0">
                <a:solidFill>
                  <a:srgbClr val="FF0000"/>
                </a:solidFill>
              </a:rPr>
              <a:t>By default, a scoped </a:t>
            </a:r>
            <a:r>
              <a:rPr lang="en-US" err="1" smtClean="0">
                <a:solidFill>
                  <a:srgbClr val="FF0000"/>
                </a:solidFill>
              </a:rPr>
              <a:t>enum’s</a:t>
            </a:r>
            <a:r>
              <a:rPr lang="en-US" smtClean="0">
                <a:solidFill>
                  <a:srgbClr val="FF0000"/>
                </a:solidFill>
              </a:rPr>
              <a:t> underlying integral type is int. </a:t>
            </a:r>
          </a:p>
          <a:p>
            <a:pPr>
              <a:spcBef>
                <a:spcPts val="600"/>
              </a:spcBef>
              <a:spcAft>
                <a:spcPts val="600"/>
              </a:spcAft>
            </a:pPr>
            <a:r>
              <a:rPr lang="en-US" smtClean="0">
                <a:solidFill>
                  <a:srgbClr val="0000FF"/>
                </a:solidFill>
              </a:rPr>
              <a:t>C++11 allows you to specify an </a:t>
            </a:r>
            <a:r>
              <a:rPr lang="en-US" err="1" smtClean="0">
                <a:solidFill>
                  <a:srgbClr val="0000FF"/>
                </a:solidFill>
              </a:rPr>
              <a:t>enum’s</a:t>
            </a:r>
            <a:r>
              <a:rPr lang="en-US" smtClean="0">
                <a:solidFill>
                  <a:srgbClr val="0000FF"/>
                </a:solidFill>
              </a:rPr>
              <a:t> underlying integral type by following the </a:t>
            </a:r>
            <a:r>
              <a:rPr lang="en-US" err="1" smtClean="0">
                <a:solidFill>
                  <a:srgbClr val="0000FF"/>
                </a:solidFill>
              </a:rPr>
              <a:t>enum’s</a:t>
            </a:r>
            <a:r>
              <a:rPr lang="en-US" smtClean="0">
                <a:solidFill>
                  <a:srgbClr val="0000FF"/>
                </a:solidFill>
              </a:rPr>
              <a:t> type name with a colon (:) and the integral type. </a:t>
            </a:r>
          </a:p>
          <a:p>
            <a:pPr>
              <a:spcBef>
                <a:spcPts val="600"/>
              </a:spcBef>
              <a:spcAft>
                <a:spcPts val="600"/>
              </a:spcAft>
            </a:pPr>
            <a:endParaRPr lang="en-US" smtClean="0"/>
          </a:p>
        </p:txBody>
      </p:sp>
      <p:sp>
        <p:nvSpPr>
          <p:cNvPr id="8397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6.8  Case Study: Game of Chance; Introducing </a:t>
            </a:r>
            <a:r>
              <a:rPr lang="en-US" sz="2400" err="1" smtClean="0">
                <a:solidFill>
                  <a:srgbClr val="0000FF"/>
                </a:solidFill>
              </a:rPr>
              <a:t>enum</a:t>
            </a:r>
            <a:r>
              <a:rPr lang="en-US" sz="2400" smtClean="0">
                <a:solidFill>
                  <a:srgbClr val="0000FF"/>
                </a:solidFill>
              </a:rPr>
              <a:t> </a:t>
            </a:r>
            <a:r>
              <a:rPr lang="en-US" sz="2400" smtClean="0"/>
              <a:t>(cont.)</a:t>
            </a:r>
          </a:p>
        </p:txBody>
      </p:sp>
      <p:sp>
        <p:nvSpPr>
          <p:cNvPr id="84995" name="Text Placeholder 2"/>
          <p:cNvSpPr>
            <a:spLocks noGrp="1"/>
          </p:cNvSpPr>
          <p:nvPr>
            <p:ph type="body" idx="1"/>
          </p:nvPr>
        </p:nvSpPr>
        <p:spPr/>
        <p:txBody>
          <a:bodyPr/>
          <a:lstStyle/>
          <a:p>
            <a:r>
              <a:rPr lang="en-US" smtClean="0"/>
              <a:t>We can specify that the constants in the </a:t>
            </a:r>
            <a:r>
              <a:rPr lang="en-US" err="1" smtClean="0"/>
              <a:t>enum</a:t>
            </a:r>
            <a:r>
              <a:rPr lang="en-US" smtClean="0"/>
              <a:t> class Status should have type unsigned int, as in</a:t>
            </a:r>
          </a:p>
          <a:p>
            <a:pPr marL="109537" indent="0">
              <a:buNone/>
            </a:pPr>
            <a:r>
              <a:rPr lang="en-US" smtClean="0"/>
              <a:t/>
            </a:r>
            <a:br>
              <a:rPr lang="en-US" smtClean="0"/>
            </a:br>
            <a:endParaRPr lang="en-US" smtClean="0"/>
          </a:p>
          <a:p>
            <a:r>
              <a:rPr lang="en-US" err="1" smtClean="0">
                <a:solidFill>
                  <a:srgbClr val="0000FF"/>
                </a:solidFill>
                <a:latin typeface="Consolas" panose="020B0609020204030204" pitchFamily="49" charset="0"/>
              </a:rPr>
              <a:t>enum</a:t>
            </a:r>
            <a:r>
              <a:rPr lang="en-US" smtClean="0">
                <a:solidFill>
                  <a:srgbClr val="0000FF"/>
                </a:solidFill>
                <a:latin typeface="Consolas" panose="020B0609020204030204" pitchFamily="49" charset="0"/>
              </a:rPr>
              <a:t> class </a:t>
            </a:r>
            <a:r>
              <a:rPr lang="en-US" smtClean="0">
                <a:solidFill>
                  <a:srgbClr val="FF0000"/>
                </a:solidFill>
                <a:latin typeface="Consolas" panose="020B0609020204030204" pitchFamily="49" charset="0"/>
              </a:rPr>
              <a:t>Status</a:t>
            </a:r>
            <a:r>
              <a:rPr lang="en-US" smtClean="0">
                <a:latin typeface="Consolas" panose="020B0609020204030204" pitchFamily="49" charset="0"/>
              </a:rPr>
              <a:t> : </a:t>
            </a:r>
            <a:r>
              <a:rPr lang="en-US" smtClean="0">
                <a:solidFill>
                  <a:srgbClr val="0000FF"/>
                </a:solidFill>
                <a:latin typeface="Consolas" panose="020B0609020204030204" pitchFamily="49" charset="0"/>
              </a:rPr>
              <a:t>unsigned int </a:t>
            </a:r>
            <a:r>
              <a:rPr lang="en-US" smtClean="0">
                <a:latin typeface="Consolas" panose="020B0609020204030204" pitchFamily="49" charset="0"/>
              </a:rPr>
              <a:t/>
            </a:r>
            <a:br>
              <a:rPr lang="en-US" smtClean="0">
                <a:latin typeface="Consolas" panose="020B0609020204030204" pitchFamily="49" charset="0"/>
              </a:rPr>
            </a:br>
            <a:r>
              <a:rPr lang="en-US" smtClean="0">
                <a:latin typeface="Consolas" panose="020B0609020204030204" pitchFamily="49" charset="0"/>
              </a:rPr>
              <a:t>{ CONTINUE, WON, LOST };</a:t>
            </a:r>
          </a:p>
          <a:p>
            <a:endParaRPr lang="en-US" smtClean="0"/>
          </a:p>
        </p:txBody>
      </p:sp>
      <p:sp>
        <p:nvSpPr>
          <p:cNvPr id="83972" name="Footer Placeholder 3"/>
          <p:cNvSpPr>
            <a:spLocks noGrp="1"/>
          </p:cNvSpPr>
          <p:nvPr>
            <p:ph type="ftr" sz="quarter" idx="11"/>
          </p:nvPr>
        </p:nvSpPr>
        <p:spPr/>
        <p:txBody>
          <a:bodyPr/>
          <a:lstStyle/>
          <a:p>
            <a:r>
              <a:rPr lang="en-US" smtClean="0"/>
              <a:t>©1992-2014 by Pearson Education, Inc. All Rights Reserved.</a:t>
            </a:r>
            <a:endParaRPr lang="en-US"/>
          </a:p>
        </p:txBody>
      </p:sp>
      <p:cxnSp>
        <p:nvCxnSpPr>
          <p:cNvPr id="10" name="Straight Arrow Connector 9"/>
          <p:cNvCxnSpPr/>
          <p:nvPr/>
        </p:nvCxnSpPr>
        <p:spPr>
          <a:xfrm rot="21480000">
            <a:off x="4029292" y="2590638"/>
            <a:ext cx="0" cy="5334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 descr="cpphtp9_06_Page_05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6.9  </a:t>
            </a:r>
            <a:r>
              <a:rPr lang="en-US" smtClean="0">
                <a:solidFill>
                  <a:srgbClr val="FF0000"/>
                </a:solidFill>
              </a:rPr>
              <a:t>C++11 Random Numbers</a:t>
            </a:r>
          </a:p>
        </p:txBody>
      </p:sp>
      <p:sp>
        <p:nvSpPr>
          <p:cNvPr id="96259" name="Text Placeholder 2"/>
          <p:cNvSpPr>
            <a:spLocks noGrp="1"/>
          </p:cNvSpPr>
          <p:nvPr>
            <p:ph type="body" idx="1"/>
          </p:nvPr>
        </p:nvSpPr>
        <p:spPr/>
        <p:txBody>
          <a:bodyPr/>
          <a:lstStyle/>
          <a:p>
            <a:pPr>
              <a:spcBef>
                <a:spcPts val="600"/>
              </a:spcBef>
              <a:spcAft>
                <a:spcPts val="600"/>
              </a:spcAft>
            </a:pPr>
            <a:r>
              <a:rPr lang="en-US" altLang="en-US" smtClean="0">
                <a:solidFill>
                  <a:srgbClr val="FF0000"/>
                </a:solidFill>
              </a:rPr>
              <a:t>According to CERT, function rand does not have “good statistical properties” and can be predictable, which makes programs that use rand less secure (CERT guideline MSC30-CPP). </a:t>
            </a:r>
          </a:p>
          <a:p>
            <a:pPr>
              <a:spcBef>
                <a:spcPts val="600"/>
              </a:spcBef>
              <a:spcAft>
                <a:spcPts val="600"/>
              </a:spcAft>
            </a:pPr>
            <a:r>
              <a:rPr lang="en-US" altLang="en-US" smtClean="0"/>
              <a:t>C++11 provides a new, more secure library of random-number capabilities that can produce nondeterministic random numbers for simulations and security scenarios where predictability is undesirable. </a:t>
            </a:r>
          </a:p>
          <a:p>
            <a:pPr lvl="1">
              <a:spcBef>
                <a:spcPts val="600"/>
              </a:spcBef>
              <a:spcAft>
                <a:spcPts val="600"/>
              </a:spcAft>
            </a:pPr>
            <a:r>
              <a:rPr lang="en-US" altLang="en-US" smtClean="0"/>
              <a:t>New capabilities are located in the C++ Standard Library’s &lt;</a:t>
            </a:r>
            <a:r>
              <a:rPr lang="en-US" altLang="en-US" smtClean="0">
                <a:solidFill>
                  <a:srgbClr val="0000FF"/>
                </a:solidFill>
              </a:rPr>
              <a:t>random</a:t>
            </a:r>
            <a:r>
              <a:rPr lang="en-US" altLang="en-US" smtClean="0"/>
              <a:t>&gt; header. </a:t>
            </a:r>
          </a:p>
        </p:txBody>
      </p:sp>
      <p:sp>
        <p:nvSpPr>
          <p:cNvPr id="880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6.9  C++11 Random Numbers (cont.)</a:t>
            </a:r>
          </a:p>
        </p:txBody>
      </p:sp>
      <p:sp>
        <p:nvSpPr>
          <p:cNvPr id="97283" name="Text Placeholder 2"/>
          <p:cNvSpPr>
            <a:spLocks noGrp="1"/>
          </p:cNvSpPr>
          <p:nvPr>
            <p:ph type="body" idx="1"/>
          </p:nvPr>
        </p:nvSpPr>
        <p:spPr>
          <a:xfrm>
            <a:off x="457200" y="1393751"/>
            <a:ext cx="8229600" cy="4525962"/>
          </a:xfrm>
        </p:spPr>
        <p:txBody>
          <a:bodyPr/>
          <a:lstStyle/>
          <a:p>
            <a:r>
              <a:rPr lang="en-US" altLang="en-US" smtClean="0"/>
              <a:t>For flexibility based on how random numbers are used in programs, C++11 provides many classes that represent various random-number generation engines and distributions.</a:t>
            </a:r>
            <a:br>
              <a:rPr lang="en-US" altLang="en-US" smtClean="0"/>
            </a:br>
            <a:r>
              <a:rPr lang="en-US" altLang="en-US" smtClean="0"/>
              <a:t> </a:t>
            </a:r>
          </a:p>
          <a:p>
            <a:pPr lvl="1"/>
            <a:r>
              <a:rPr lang="en-US" altLang="en-US" smtClean="0"/>
              <a:t>An </a:t>
            </a:r>
            <a:r>
              <a:rPr lang="en-US" altLang="en-US" smtClean="0">
                <a:solidFill>
                  <a:srgbClr val="0000FF"/>
                </a:solidFill>
              </a:rPr>
              <a:t>engine</a:t>
            </a:r>
            <a:r>
              <a:rPr lang="en-US" altLang="en-US" smtClean="0"/>
              <a:t> implements a </a:t>
            </a:r>
            <a:r>
              <a:rPr lang="en-US" altLang="en-US" smtClean="0">
                <a:solidFill>
                  <a:srgbClr val="0000FF"/>
                </a:solidFill>
              </a:rPr>
              <a:t>random-number generation algorithm </a:t>
            </a:r>
            <a:r>
              <a:rPr lang="en-US" altLang="en-US" smtClean="0"/>
              <a:t>that produce pseudorandom numbers. </a:t>
            </a:r>
            <a:br>
              <a:rPr lang="en-US" altLang="en-US" smtClean="0"/>
            </a:br>
            <a:endParaRPr lang="en-US" altLang="en-US" smtClean="0"/>
          </a:p>
          <a:p>
            <a:pPr lvl="1"/>
            <a:r>
              <a:rPr lang="en-US" altLang="en-US" smtClean="0"/>
              <a:t>A </a:t>
            </a:r>
            <a:r>
              <a:rPr lang="en-US" altLang="en-US" smtClean="0">
                <a:solidFill>
                  <a:srgbClr val="FF0000"/>
                </a:solidFill>
              </a:rPr>
              <a:t>distribution</a:t>
            </a:r>
            <a:r>
              <a:rPr lang="en-US" altLang="en-US" smtClean="0"/>
              <a:t> controls the </a:t>
            </a:r>
            <a:r>
              <a:rPr lang="en-US" altLang="en-US" smtClean="0">
                <a:solidFill>
                  <a:srgbClr val="FF0000"/>
                </a:solidFill>
              </a:rPr>
              <a:t>range of values produced by an engine</a:t>
            </a:r>
            <a:r>
              <a:rPr lang="en-US" altLang="en-US" smtClean="0"/>
              <a:t>, the </a:t>
            </a:r>
            <a:r>
              <a:rPr lang="en-US" altLang="en-US" smtClean="0">
                <a:solidFill>
                  <a:srgbClr val="FF0000"/>
                </a:solidFill>
              </a:rPr>
              <a:t>types of those values </a:t>
            </a:r>
            <a:r>
              <a:rPr lang="en-US" altLang="en-US" smtClean="0"/>
              <a:t>(e.g., int, double, etc.) and the </a:t>
            </a:r>
            <a:r>
              <a:rPr lang="en-US" altLang="en-US" smtClean="0">
                <a:solidFill>
                  <a:srgbClr val="FF0000"/>
                </a:solidFill>
              </a:rPr>
              <a:t>statistical properties of the values</a:t>
            </a:r>
            <a:r>
              <a:rPr lang="en-US" altLang="en-US" smtClean="0"/>
              <a:t>. </a:t>
            </a:r>
            <a:br>
              <a:rPr lang="en-US" altLang="en-US" smtClean="0"/>
            </a:br>
            <a:endParaRPr lang="en-US" altLang="en-US" smtClean="0"/>
          </a:p>
          <a:p>
            <a:r>
              <a:rPr lang="en-US" altLang="en-US" err="1" smtClean="0">
                <a:solidFill>
                  <a:srgbClr val="0000FF"/>
                </a:solidFill>
                <a:latin typeface="Consolas" panose="020B0609020204030204" pitchFamily="49" charset="0"/>
              </a:rPr>
              <a:t>uniform_int_distribution</a:t>
            </a:r>
            <a:r>
              <a:rPr lang="en-US" altLang="en-US" smtClean="0"/>
              <a:t> evenly distributes pseudorandom integers over a specified range of values. </a:t>
            </a:r>
          </a:p>
        </p:txBody>
      </p:sp>
      <p:sp>
        <p:nvSpPr>
          <p:cNvPr id="880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6.9  C++11 Random Numbers (cont.)</a:t>
            </a:r>
          </a:p>
        </p:txBody>
      </p:sp>
      <p:sp>
        <p:nvSpPr>
          <p:cNvPr id="87043" name="Text Placeholder 2"/>
          <p:cNvSpPr>
            <a:spLocks noGrp="1"/>
          </p:cNvSpPr>
          <p:nvPr>
            <p:ph type="body" idx="1"/>
          </p:nvPr>
        </p:nvSpPr>
        <p:spPr>
          <a:xfrm>
            <a:off x="457200" y="1361478"/>
            <a:ext cx="8229600" cy="4525962"/>
          </a:xfrm>
        </p:spPr>
        <p:txBody>
          <a:bodyPr>
            <a:normAutofit fontScale="85000" lnSpcReduction="20000"/>
          </a:bodyPr>
          <a:lstStyle/>
          <a:p>
            <a:pPr>
              <a:lnSpc>
                <a:spcPct val="120000"/>
              </a:lnSpc>
              <a:spcBef>
                <a:spcPts val="600"/>
              </a:spcBef>
              <a:spcAft>
                <a:spcPts val="600"/>
              </a:spcAft>
            </a:pPr>
            <a:r>
              <a:rPr lang="en-US" smtClean="0"/>
              <a:t>Rolling a Six-Sided Die</a:t>
            </a:r>
          </a:p>
          <a:p>
            <a:pPr>
              <a:lnSpc>
                <a:spcPct val="120000"/>
              </a:lnSpc>
              <a:spcBef>
                <a:spcPts val="600"/>
              </a:spcBef>
              <a:spcAft>
                <a:spcPts val="600"/>
              </a:spcAft>
            </a:pPr>
            <a:r>
              <a:rPr lang="en-US" smtClean="0"/>
              <a:t>Figure 6.12 uses the </a:t>
            </a:r>
            <a:r>
              <a:rPr lang="en-US" err="1" smtClean="0">
                <a:solidFill>
                  <a:srgbClr val="0000FF"/>
                </a:solidFill>
                <a:latin typeface="Consolas" panose="020B0609020204030204" pitchFamily="49" charset="0"/>
              </a:rPr>
              <a:t>default_random_engine</a:t>
            </a:r>
            <a:r>
              <a:rPr lang="en-US" smtClean="0"/>
              <a:t> and the </a:t>
            </a:r>
            <a:r>
              <a:rPr lang="en-US" err="1" smtClean="0">
                <a:solidFill>
                  <a:srgbClr val="0000FF"/>
                </a:solidFill>
                <a:latin typeface="Consolas" panose="020B0609020204030204" pitchFamily="49" charset="0"/>
              </a:rPr>
              <a:t>uniform_int_distribution</a:t>
            </a:r>
            <a:r>
              <a:rPr lang="en-US" smtClean="0"/>
              <a:t> to roll a six-sided die. </a:t>
            </a:r>
          </a:p>
          <a:p>
            <a:pPr lvl="1">
              <a:lnSpc>
                <a:spcPct val="120000"/>
              </a:lnSpc>
              <a:spcBef>
                <a:spcPts val="600"/>
              </a:spcBef>
              <a:spcAft>
                <a:spcPts val="600"/>
              </a:spcAft>
            </a:pPr>
            <a:r>
              <a:rPr lang="en-US" err="1" smtClean="0">
                <a:latin typeface="Consolas" panose="020B0609020204030204" pitchFamily="49" charset="0"/>
              </a:rPr>
              <a:t>default_random_engine</a:t>
            </a:r>
            <a:r>
              <a:rPr lang="en-US" smtClean="0"/>
              <a:t> object named </a:t>
            </a:r>
            <a:r>
              <a:rPr lang="en-US" smtClean="0">
                <a:solidFill>
                  <a:srgbClr val="0000FF"/>
                </a:solidFill>
              </a:rPr>
              <a:t>engine</a:t>
            </a:r>
            <a:r>
              <a:rPr lang="en-US" smtClean="0"/>
              <a:t>.  </a:t>
            </a:r>
          </a:p>
          <a:p>
            <a:pPr lvl="1">
              <a:lnSpc>
                <a:spcPct val="120000"/>
              </a:lnSpc>
              <a:spcBef>
                <a:spcPts val="600"/>
              </a:spcBef>
              <a:spcAft>
                <a:spcPts val="600"/>
              </a:spcAft>
            </a:pPr>
            <a:r>
              <a:rPr lang="en-US" smtClean="0"/>
              <a:t>Its constructor argument seeds the random-number generation engine with the current time. </a:t>
            </a:r>
          </a:p>
          <a:p>
            <a:pPr lvl="1">
              <a:lnSpc>
                <a:spcPct val="120000"/>
              </a:lnSpc>
              <a:spcBef>
                <a:spcPts val="600"/>
              </a:spcBef>
              <a:spcAft>
                <a:spcPts val="600"/>
              </a:spcAft>
            </a:pPr>
            <a:r>
              <a:rPr lang="en-US" smtClean="0"/>
              <a:t>If you don’t pass a value to the constructor, the default seed will be used and the program will produce the same sequence of numbers each time it executes. </a:t>
            </a:r>
          </a:p>
          <a:p>
            <a:pPr lvl="1">
              <a:lnSpc>
                <a:spcPct val="120000"/>
              </a:lnSpc>
              <a:spcBef>
                <a:spcPts val="600"/>
              </a:spcBef>
              <a:spcAft>
                <a:spcPts val="600"/>
              </a:spcAft>
            </a:pPr>
            <a:r>
              <a:rPr lang="en-US" smtClean="0">
                <a:solidFill>
                  <a:srgbClr val="0000FF"/>
                </a:solidFill>
                <a:latin typeface="Consolas" panose="020B0609020204030204" pitchFamily="49" charset="0"/>
              </a:rPr>
              <a:t>randomInt</a:t>
            </a:r>
            <a:r>
              <a:rPr lang="en-US">
                <a:solidFill>
                  <a:srgbClr val="0000FF"/>
                </a:solidFill>
              </a:rPr>
              <a:t> </a:t>
            </a:r>
            <a:r>
              <a:rPr lang="en-US" smtClean="0"/>
              <a:t>- a </a:t>
            </a:r>
            <a:r>
              <a:rPr lang="en-US" err="1" smtClean="0">
                <a:solidFill>
                  <a:srgbClr val="FF0000"/>
                </a:solidFill>
              </a:rPr>
              <a:t>uniform_int_distribution</a:t>
            </a:r>
            <a:r>
              <a:rPr lang="en-US" smtClean="0"/>
              <a:t> </a:t>
            </a:r>
            <a:r>
              <a:rPr lang="en-US" smtClean="0">
                <a:solidFill>
                  <a:srgbClr val="0000FF"/>
                </a:solidFill>
              </a:rPr>
              <a:t>object</a:t>
            </a:r>
            <a:r>
              <a:rPr lang="en-US" smtClean="0"/>
              <a:t> that produces unsigned int values (as specified by &lt;unsigned int&gt;) in the range 1 to 6 (as specified by the constructor arguments). </a:t>
            </a:r>
          </a:p>
          <a:p>
            <a:pPr lvl="1">
              <a:lnSpc>
                <a:spcPct val="120000"/>
              </a:lnSpc>
              <a:spcBef>
                <a:spcPts val="600"/>
              </a:spcBef>
              <a:spcAft>
                <a:spcPts val="600"/>
              </a:spcAft>
            </a:pPr>
            <a:r>
              <a:rPr lang="en-US" smtClean="0"/>
              <a:t>The expression  </a:t>
            </a:r>
            <a:r>
              <a:rPr lang="en-US" err="1" smtClean="0">
                <a:solidFill>
                  <a:srgbClr val="0000FF"/>
                </a:solidFill>
                <a:latin typeface="Consolas" panose="020B0609020204030204" pitchFamily="49" charset="0"/>
              </a:rPr>
              <a:t>randomInt</a:t>
            </a:r>
            <a:r>
              <a:rPr lang="en-US" smtClean="0">
                <a:solidFill>
                  <a:srgbClr val="0000FF"/>
                </a:solidFill>
                <a:latin typeface="Consolas" panose="020B0609020204030204" pitchFamily="49" charset="0"/>
              </a:rPr>
              <a:t>(engine)</a:t>
            </a:r>
            <a:r>
              <a:rPr lang="en-US" smtClean="0"/>
              <a:t>  returns one unsigned int value in the range 1 to 6. </a:t>
            </a:r>
          </a:p>
        </p:txBody>
      </p:sp>
      <p:sp>
        <p:nvSpPr>
          <p:cNvPr id="880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cpphtp9_06_Page_05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cpphtp9_06_Page_05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15240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6.2  Program Components in C++ (cont.)</a:t>
            </a:r>
          </a:p>
        </p:txBody>
      </p:sp>
      <p:sp>
        <p:nvSpPr>
          <p:cNvPr id="18435" name="Text Placeholder 2"/>
          <p:cNvSpPr>
            <a:spLocks noGrp="1"/>
          </p:cNvSpPr>
          <p:nvPr>
            <p:ph type="body" idx="1"/>
          </p:nvPr>
        </p:nvSpPr>
        <p:spPr/>
        <p:txBody>
          <a:bodyPr>
            <a:normAutofit fontScale="85000" lnSpcReduction="10000"/>
          </a:bodyPr>
          <a:lstStyle/>
          <a:p>
            <a:pPr>
              <a:lnSpc>
                <a:spcPct val="120000"/>
              </a:lnSpc>
              <a:spcBef>
                <a:spcPts val="0"/>
              </a:spcBef>
              <a:spcAft>
                <a:spcPts val="600"/>
              </a:spcAft>
            </a:pPr>
            <a:r>
              <a:rPr lang="en-US" altLang="en-US" smtClean="0"/>
              <a:t>A function is </a:t>
            </a:r>
            <a:r>
              <a:rPr lang="en-US" altLang="en-US" smtClean="0">
                <a:solidFill>
                  <a:srgbClr val="0000FF"/>
                </a:solidFill>
              </a:rPr>
              <a:t>invoked</a:t>
            </a:r>
            <a:r>
              <a:rPr lang="en-US" altLang="en-US" smtClean="0"/>
              <a:t> by a function call, and when the called function completes its task, it either returns a result or simply returns control to the caller.</a:t>
            </a:r>
          </a:p>
          <a:p>
            <a:pPr>
              <a:lnSpc>
                <a:spcPct val="120000"/>
              </a:lnSpc>
              <a:spcBef>
                <a:spcPts val="0"/>
              </a:spcBef>
              <a:spcAft>
                <a:spcPts val="600"/>
              </a:spcAft>
            </a:pPr>
            <a:r>
              <a:rPr lang="en-US" altLang="en-US" smtClean="0"/>
              <a:t>An analogy to this program structure is the hierarchical form of management (Figure 6.1).</a:t>
            </a:r>
          </a:p>
          <a:p>
            <a:pPr lvl="1">
              <a:lnSpc>
                <a:spcPct val="120000"/>
              </a:lnSpc>
              <a:spcBef>
                <a:spcPts val="0"/>
              </a:spcBef>
              <a:spcAft>
                <a:spcPts val="600"/>
              </a:spcAft>
            </a:pPr>
            <a:r>
              <a:rPr lang="en-US" altLang="en-US" smtClean="0"/>
              <a:t>A boss (similar to the calling function) asks a worker (similar to the called function) to perform a task and report back (i.e., return) the results after completing the task.</a:t>
            </a:r>
          </a:p>
          <a:p>
            <a:pPr lvl="1">
              <a:lnSpc>
                <a:spcPct val="120000"/>
              </a:lnSpc>
              <a:spcBef>
                <a:spcPts val="0"/>
              </a:spcBef>
              <a:spcAft>
                <a:spcPts val="600"/>
              </a:spcAft>
            </a:pPr>
            <a:r>
              <a:rPr lang="en-US" altLang="en-US" smtClean="0"/>
              <a:t>The boss function does not know how the worker function performs its designated tasks.</a:t>
            </a:r>
          </a:p>
          <a:p>
            <a:pPr lvl="1">
              <a:lnSpc>
                <a:spcPct val="120000"/>
              </a:lnSpc>
              <a:spcBef>
                <a:spcPts val="0"/>
              </a:spcBef>
              <a:spcAft>
                <a:spcPts val="600"/>
              </a:spcAft>
            </a:pPr>
            <a:r>
              <a:rPr lang="en-US" altLang="en-US" smtClean="0"/>
              <a:t>The worker may also call other worker functions, unbeknownst to the boss.</a:t>
            </a:r>
          </a:p>
          <a:p>
            <a:pPr>
              <a:lnSpc>
                <a:spcPct val="120000"/>
              </a:lnSpc>
              <a:spcBef>
                <a:spcPts val="0"/>
              </a:spcBef>
              <a:spcAft>
                <a:spcPts val="600"/>
              </a:spcAft>
            </a:pPr>
            <a:r>
              <a:rPr lang="en-US" altLang="en-US" smtClean="0">
                <a:solidFill>
                  <a:srgbClr val="FF0000"/>
                </a:solidFill>
              </a:rPr>
              <a:t>This hiding of implementation details promotes good software engineering.</a:t>
            </a:r>
          </a:p>
        </p:txBody>
      </p:sp>
      <p:sp>
        <p:nvSpPr>
          <p:cNvPr id="194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cpphtp9_06_Page_05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6.9  C++11 Random Numbers (cont.)</a:t>
            </a:r>
          </a:p>
        </p:txBody>
      </p:sp>
      <p:sp>
        <p:nvSpPr>
          <p:cNvPr id="102403" name="Text Placeholder 2"/>
          <p:cNvSpPr>
            <a:spLocks noGrp="1"/>
          </p:cNvSpPr>
          <p:nvPr>
            <p:ph type="body" idx="1"/>
          </p:nvPr>
        </p:nvSpPr>
        <p:spPr/>
        <p:txBody>
          <a:bodyPr/>
          <a:lstStyle/>
          <a:p>
            <a:pPr>
              <a:spcBef>
                <a:spcPts val="600"/>
              </a:spcBef>
              <a:spcAft>
                <a:spcPts val="600"/>
              </a:spcAft>
            </a:pPr>
            <a:r>
              <a:rPr lang="en-US" altLang="en-US" smtClean="0"/>
              <a:t>The notation </a:t>
            </a:r>
            <a:r>
              <a:rPr lang="en-US" altLang="en-US" smtClean="0">
                <a:solidFill>
                  <a:srgbClr val="0000FF"/>
                </a:solidFill>
              </a:rPr>
              <a:t>&lt;unsigned int&gt; </a:t>
            </a:r>
            <a:r>
              <a:rPr lang="en-US" altLang="en-US" smtClean="0"/>
              <a:t>indicates that </a:t>
            </a:r>
            <a:r>
              <a:rPr lang="en-US" altLang="en-US" sz="2000" smtClean="0">
                <a:solidFill>
                  <a:srgbClr val="0000FF"/>
                </a:solidFill>
                <a:latin typeface="Consolas" panose="020B0609020204030204" pitchFamily="49" charset="0"/>
              </a:rPr>
              <a:t>uniform_int_distribution</a:t>
            </a:r>
            <a:r>
              <a:rPr lang="en-US" altLang="en-US" smtClean="0"/>
              <a:t> is a </a:t>
            </a:r>
            <a:r>
              <a:rPr lang="en-US" altLang="en-US" smtClean="0">
                <a:solidFill>
                  <a:srgbClr val="FF0000"/>
                </a:solidFill>
              </a:rPr>
              <a:t>class template</a:t>
            </a:r>
            <a:r>
              <a:rPr lang="en-US" altLang="en-US" smtClean="0"/>
              <a:t>. </a:t>
            </a:r>
          </a:p>
          <a:p>
            <a:pPr>
              <a:spcBef>
                <a:spcPts val="600"/>
              </a:spcBef>
              <a:spcAft>
                <a:spcPts val="600"/>
              </a:spcAft>
            </a:pPr>
            <a:r>
              <a:rPr lang="en-US" altLang="en-US" smtClean="0"/>
              <a:t>In this case, any integer type can be specified in the angle brackets (&lt; and &gt;).  </a:t>
            </a:r>
            <a:r>
              <a:rPr lang="en-US" altLang="en-US" smtClean="0">
                <a:solidFill>
                  <a:srgbClr val="FF0000"/>
                </a:solidFill>
              </a:rPr>
              <a:t>Default (no type) &lt;&gt; is int</a:t>
            </a:r>
            <a:r>
              <a:rPr lang="en-US" altLang="en-US" smtClean="0"/>
              <a:t>.</a:t>
            </a:r>
          </a:p>
          <a:p>
            <a:pPr>
              <a:spcBef>
                <a:spcPts val="600"/>
              </a:spcBef>
              <a:spcAft>
                <a:spcPts val="600"/>
              </a:spcAft>
            </a:pPr>
            <a:r>
              <a:rPr lang="en-US" altLang="en-US" smtClean="0"/>
              <a:t>In Chapter 18, we discuss how to create class templates and various other chapters show how to use existing class templates from the C++ Standard Library. </a:t>
            </a:r>
          </a:p>
          <a:p>
            <a:pPr>
              <a:spcBef>
                <a:spcPts val="600"/>
              </a:spcBef>
              <a:spcAft>
                <a:spcPts val="600"/>
              </a:spcAft>
            </a:pPr>
            <a:r>
              <a:rPr lang="en-US" altLang="en-US" smtClean="0"/>
              <a:t>For now, you should feel comfortable using class template </a:t>
            </a:r>
            <a:r>
              <a:rPr lang="en-US" altLang="en-US" smtClean="0">
                <a:solidFill>
                  <a:srgbClr val="0000FF"/>
                </a:solidFill>
              </a:rPr>
              <a:t>uniform_int_distribution</a:t>
            </a:r>
            <a:r>
              <a:rPr lang="en-US" altLang="en-US" smtClean="0"/>
              <a:t> by </a:t>
            </a:r>
            <a:r>
              <a:rPr lang="en-US" altLang="en-US" smtClean="0">
                <a:solidFill>
                  <a:srgbClr val="FF0000"/>
                </a:solidFill>
              </a:rPr>
              <a:t>mimicking the syntax shown in the example. </a:t>
            </a:r>
          </a:p>
        </p:txBody>
      </p:sp>
      <p:sp>
        <p:nvSpPr>
          <p:cNvPr id="880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6.10  </a:t>
            </a:r>
            <a:r>
              <a:rPr lang="en-US" smtClean="0">
                <a:solidFill>
                  <a:srgbClr val="0000FF"/>
                </a:solidFill>
              </a:rPr>
              <a:t>Storage Classes </a:t>
            </a:r>
            <a:r>
              <a:rPr lang="en-US" smtClean="0"/>
              <a:t>and Storage </a:t>
            </a:r>
            <a:r>
              <a:rPr lang="en-US" smtClean="0">
                <a:solidFill>
                  <a:srgbClr val="FF0000"/>
                </a:solidFill>
              </a:rPr>
              <a:t>Duration</a:t>
            </a:r>
          </a:p>
        </p:txBody>
      </p:sp>
      <p:sp>
        <p:nvSpPr>
          <p:cNvPr id="103427" name="Text Placeholder 2"/>
          <p:cNvSpPr>
            <a:spLocks noGrp="1"/>
          </p:cNvSpPr>
          <p:nvPr>
            <p:ph type="body" idx="1"/>
          </p:nvPr>
        </p:nvSpPr>
        <p:spPr/>
        <p:txBody>
          <a:bodyPr/>
          <a:lstStyle/>
          <a:p>
            <a:r>
              <a:rPr lang="en-US" altLang="en-US" smtClean="0"/>
              <a:t>Each identifier in a program also has other attributes, including storage </a:t>
            </a:r>
            <a:r>
              <a:rPr lang="en-US" altLang="en-US" smtClean="0">
                <a:solidFill>
                  <a:srgbClr val="FF0000"/>
                </a:solidFill>
              </a:rPr>
              <a:t>duration</a:t>
            </a:r>
            <a:r>
              <a:rPr lang="en-US" altLang="en-US" smtClean="0"/>
              <a:t>, </a:t>
            </a:r>
            <a:r>
              <a:rPr lang="en-US" altLang="en-US" smtClean="0">
                <a:solidFill>
                  <a:srgbClr val="FF0000"/>
                </a:solidFill>
              </a:rPr>
              <a:t>scope</a:t>
            </a:r>
            <a:r>
              <a:rPr lang="en-US" altLang="en-US" smtClean="0"/>
              <a:t> and </a:t>
            </a:r>
            <a:r>
              <a:rPr lang="en-US" altLang="en-US" smtClean="0">
                <a:solidFill>
                  <a:srgbClr val="FF0000"/>
                </a:solidFill>
              </a:rPr>
              <a:t>linkage</a:t>
            </a:r>
            <a:r>
              <a:rPr lang="en-US" altLang="en-US" smtClean="0"/>
              <a:t>. </a:t>
            </a:r>
            <a:br>
              <a:rPr lang="en-US" altLang="en-US" smtClean="0"/>
            </a:br>
            <a:endParaRPr lang="en-US" altLang="en-US" smtClean="0"/>
          </a:p>
          <a:p>
            <a:r>
              <a:rPr lang="en-US" altLang="en-US" smtClean="0"/>
              <a:t>C++ provides several </a:t>
            </a:r>
            <a:r>
              <a:rPr lang="en-US" altLang="en-US" smtClean="0">
                <a:solidFill>
                  <a:srgbClr val="0000FF"/>
                </a:solidFill>
              </a:rPr>
              <a:t>storage-class specifiers </a:t>
            </a:r>
            <a:r>
              <a:rPr lang="en-US" altLang="en-US" smtClean="0"/>
              <a:t>that determine a variable’s storage duration: </a:t>
            </a:r>
          </a:p>
          <a:p>
            <a:pPr lvl="1"/>
            <a:r>
              <a:rPr lang="en-US" altLang="en-US">
                <a:solidFill>
                  <a:srgbClr val="0000FF"/>
                </a:solidFill>
              </a:rPr>
              <a:t>r</a:t>
            </a:r>
            <a:r>
              <a:rPr lang="en-US" altLang="en-US" smtClean="0">
                <a:solidFill>
                  <a:srgbClr val="0000FF"/>
                </a:solidFill>
              </a:rPr>
              <a:t>egister</a:t>
            </a:r>
          </a:p>
          <a:p>
            <a:pPr lvl="1"/>
            <a:r>
              <a:rPr lang="en-US" altLang="en-US">
                <a:solidFill>
                  <a:srgbClr val="0000FF"/>
                </a:solidFill>
              </a:rPr>
              <a:t>e</a:t>
            </a:r>
            <a:r>
              <a:rPr lang="en-US" altLang="en-US" smtClean="0">
                <a:solidFill>
                  <a:srgbClr val="0000FF"/>
                </a:solidFill>
              </a:rPr>
              <a:t>xtern</a:t>
            </a:r>
          </a:p>
          <a:p>
            <a:pPr lvl="1"/>
            <a:r>
              <a:rPr lang="en-US" altLang="en-US">
                <a:solidFill>
                  <a:srgbClr val="FF0000"/>
                </a:solidFill>
              </a:rPr>
              <a:t>m</a:t>
            </a:r>
            <a:r>
              <a:rPr lang="en-US" altLang="en-US" smtClean="0">
                <a:solidFill>
                  <a:srgbClr val="FF0000"/>
                </a:solidFill>
              </a:rPr>
              <a:t>utable</a:t>
            </a:r>
          </a:p>
          <a:p>
            <a:pPr lvl="1"/>
            <a:r>
              <a:rPr lang="en-US" altLang="en-US" smtClean="0">
                <a:solidFill>
                  <a:srgbClr val="0000FF"/>
                </a:solidFill>
              </a:rPr>
              <a:t>static</a:t>
            </a:r>
          </a:p>
          <a:p>
            <a:pPr lvl="1"/>
            <a:r>
              <a:rPr lang="en-US" altLang="en-US" smtClean="0">
                <a:solidFill>
                  <a:srgbClr val="0000FF"/>
                </a:solidFill>
              </a:rPr>
              <a:t>auto   </a:t>
            </a:r>
            <a:r>
              <a:rPr lang="en-US" altLang="en-US" sz="1800" b="1" smtClean="0">
                <a:solidFill>
                  <a:srgbClr val="008000"/>
                </a:solidFill>
              </a:rPr>
              <a:t>//auto can NOT be used as a storage class specifier in C++2011</a:t>
            </a:r>
            <a:r>
              <a:rPr lang="en-US" altLang="en-US" smtClean="0">
                <a:solidFill>
                  <a:srgbClr val="0000FF"/>
                </a:solidFill>
              </a:rPr>
              <a:t>	</a:t>
            </a:r>
          </a:p>
          <a:p>
            <a:pPr lvl="1"/>
            <a:endParaRPr lang="en-US" altLang="en-US">
              <a:solidFill>
                <a:srgbClr val="0000FF"/>
              </a:solidFill>
            </a:endParaRPr>
          </a:p>
          <a:p>
            <a:r>
              <a:rPr lang="en-US" altLang="en-US" smtClean="0">
                <a:solidFill>
                  <a:srgbClr val="0000FF"/>
                </a:solidFill>
              </a:rPr>
              <a:t>Storage classes are </a:t>
            </a:r>
            <a:r>
              <a:rPr lang="en-US" altLang="en-US" smtClean="0">
                <a:solidFill>
                  <a:srgbClr val="FF0000"/>
                </a:solidFill>
              </a:rPr>
              <a:t>static</a:t>
            </a:r>
            <a:r>
              <a:rPr lang="en-US" altLang="en-US" smtClean="0">
                <a:solidFill>
                  <a:srgbClr val="0000FF"/>
                </a:solidFill>
              </a:rPr>
              <a:t> and </a:t>
            </a:r>
            <a:r>
              <a:rPr lang="en-US" altLang="en-US" smtClean="0">
                <a:solidFill>
                  <a:srgbClr val="FF0000"/>
                </a:solidFill>
              </a:rPr>
              <a:t>automatic</a:t>
            </a:r>
          </a:p>
        </p:txBody>
      </p:sp>
      <p:sp>
        <p:nvSpPr>
          <p:cNvPr id="880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6.10  Storage Classes and Storage Duration (cont.)</a:t>
            </a:r>
          </a:p>
        </p:txBody>
      </p:sp>
      <p:sp>
        <p:nvSpPr>
          <p:cNvPr id="87043" name="Text Placeholder 2"/>
          <p:cNvSpPr>
            <a:spLocks noGrp="1"/>
          </p:cNvSpPr>
          <p:nvPr>
            <p:ph type="body" idx="1"/>
          </p:nvPr>
        </p:nvSpPr>
        <p:spPr/>
        <p:txBody>
          <a:bodyPr>
            <a:normAutofit fontScale="92500" lnSpcReduction="20000"/>
          </a:bodyPr>
          <a:lstStyle/>
          <a:p>
            <a:pPr>
              <a:spcBef>
                <a:spcPts val="600"/>
              </a:spcBef>
              <a:spcAft>
                <a:spcPts val="600"/>
              </a:spcAft>
            </a:pPr>
            <a:r>
              <a:rPr lang="en-US" smtClean="0">
                <a:solidFill>
                  <a:srgbClr val="FF0000"/>
                </a:solidFill>
              </a:rPr>
              <a:t>Duration</a:t>
            </a:r>
          </a:p>
          <a:p>
            <a:pPr lvl="1">
              <a:spcBef>
                <a:spcPts val="600"/>
              </a:spcBef>
              <a:spcAft>
                <a:spcPts val="600"/>
              </a:spcAft>
            </a:pPr>
            <a:r>
              <a:rPr lang="en-US" smtClean="0"/>
              <a:t>An identifier’s storage duration determines the period during which that identifier exists in memory.</a:t>
            </a:r>
          </a:p>
          <a:p>
            <a:pPr lvl="1">
              <a:spcBef>
                <a:spcPts val="600"/>
              </a:spcBef>
              <a:spcAft>
                <a:spcPts val="600"/>
              </a:spcAft>
            </a:pPr>
            <a:r>
              <a:rPr lang="en-US" smtClean="0">
                <a:solidFill>
                  <a:srgbClr val="0000FF"/>
                </a:solidFill>
              </a:rPr>
              <a:t>Some exist briefly, some are repeatedly created and destroyed and others exist for a program’s entire execution</a:t>
            </a:r>
            <a:r>
              <a:rPr lang="en-US" smtClean="0"/>
              <a:t>.</a:t>
            </a:r>
          </a:p>
          <a:p>
            <a:pPr>
              <a:spcBef>
                <a:spcPts val="600"/>
              </a:spcBef>
              <a:spcAft>
                <a:spcPts val="600"/>
              </a:spcAft>
            </a:pPr>
            <a:r>
              <a:rPr lang="en-US" smtClean="0">
                <a:solidFill>
                  <a:srgbClr val="FF0000"/>
                </a:solidFill>
              </a:rPr>
              <a:t>Scope</a:t>
            </a:r>
          </a:p>
          <a:p>
            <a:pPr lvl="1">
              <a:spcBef>
                <a:spcPts val="600"/>
              </a:spcBef>
              <a:spcAft>
                <a:spcPts val="600"/>
              </a:spcAft>
            </a:pPr>
            <a:r>
              <a:rPr lang="en-US" smtClean="0"/>
              <a:t>An identifier’s scope is where the identifier can be referenced in a program.</a:t>
            </a:r>
          </a:p>
          <a:p>
            <a:pPr lvl="1">
              <a:spcBef>
                <a:spcPts val="600"/>
              </a:spcBef>
              <a:spcAft>
                <a:spcPts val="600"/>
              </a:spcAft>
            </a:pPr>
            <a:r>
              <a:rPr lang="en-US" smtClean="0"/>
              <a:t>Some identifiers can be referenced throughout a program; others can be referenced from only limited portions of a program.</a:t>
            </a:r>
          </a:p>
          <a:p>
            <a:pPr>
              <a:spcBef>
                <a:spcPts val="600"/>
              </a:spcBef>
              <a:spcAft>
                <a:spcPts val="600"/>
              </a:spcAft>
            </a:pPr>
            <a:r>
              <a:rPr lang="en-US" smtClean="0">
                <a:solidFill>
                  <a:srgbClr val="FF0000"/>
                </a:solidFill>
              </a:rPr>
              <a:t>Linkage</a:t>
            </a:r>
          </a:p>
          <a:p>
            <a:pPr lvl="1">
              <a:spcBef>
                <a:spcPts val="600"/>
              </a:spcBef>
              <a:spcAft>
                <a:spcPts val="600"/>
              </a:spcAft>
            </a:pPr>
            <a:r>
              <a:rPr lang="en-US" smtClean="0"/>
              <a:t>An identifier’s linkage determines whether it’s known only in the source file where it’s declared or across multiple files that are compiled, then linked together.  (use of static and extern storage class specifiers)</a:t>
            </a:r>
          </a:p>
        </p:txBody>
      </p:sp>
      <p:sp>
        <p:nvSpPr>
          <p:cNvPr id="880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6.10  Storage Classes and Storage Duration (cont.)</a:t>
            </a:r>
          </a:p>
        </p:txBody>
      </p:sp>
      <p:sp>
        <p:nvSpPr>
          <p:cNvPr id="87043" name="Text Placeholder 2"/>
          <p:cNvSpPr>
            <a:spLocks noGrp="1"/>
          </p:cNvSpPr>
          <p:nvPr>
            <p:ph type="body" idx="1"/>
          </p:nvPr>
        </p:nvSpPr>
        <p:spPr/>
        <p:txBody>
          <a:bodyPr/>
          <a:lstStyle/>
          <a:p>
            <a:r>
              <a:rPr lang="en-US" smtClean="0"/>
              <a:t>Storage Duration</a:t>
            </a:r>
          </a:p>
          <a:p>
            <a:r>
              <a:rPr lang="en-US" smtClean="0"/>
              <a:t>The storage-class specifiers can be split into four storage durations: </a:t>
            </a:r>
          </a:p>
          <a:p>
            <a:pPr lvl="1"/>
            <a:r>
              <a:rPr lang="en-US" smtClean="0"/>
              <a:t>automatic, static, </a:t>
            </a:r>
            <a:r>
              <a:rPr lang="en-US" smtClean="0">
                <a:solidFill>
                  <a:srgbClr val="FF0000"/>
                </a:solidFill>
              </a:rPr>
              <a:t>dynamic</a:t>
            </a:r>
            <a:r>
              <a:rPr lang="en-US" smtClean="0"/>
              <a:t> and </a:t>
            </a:r>
            <a:r>
              <a:rPr lang="en-US" smtClean="0">
                <a:solidFill>
                  <a:srgbClr val="FF0000"/>
                </a:solidFill>
              </a:rPr>
              <a:t>thread</a:t>
            </a:r>
            <a:r>
              <a:rPr lang="en-US" smtClean="0"/>
              <a:t>. </a:t>
            </a:r>
          </a:p>
          <a:p>
            <a:endParaRPr lang="en-US" smtClean="0"/>
          </a:p>
          <a:p>
            <a:r>
              <a:rPr lang="en-US" smtClean="0"/>
              <a:t>Local Variables and Automatic Storage Duration</a:t>
            </a:r>
            <a:br>
              <a:rPr lang="en-US" smtClean="0"/>
            </a:br>
            <a:endParaRPr lang="en-US" smtClean="0"/>
          </a:p>
          <a:p>
            <a:r>
              <a:rPr lang="en-US" smtClean="0"/>
              <a:t>Variables with </a:t>
            </a:r>
            <a:r>
              <a:rPr lang="en-US" smtClean="0">
                <a:solidFill>
                  <a:srgbClr val="FF0000"/>
                </a:solidFill>
              </a:rPr>
              <a:t>automatic storage duration</a:t>
            </a:r>
            <a:r>
              <a:rPr lang="en-US" smtClean="0"/>
              <a:t> include: </a:t>
            </a:r>
          </a:p>
          <a:p>
            <a:pPr lvl="1"/>
            <a:r>
              <a:rPr lang="en-US" smtClean="0"/>
              <a:t>local variables declared in functions</a:t>
            </a:r>
          </a:p>
          <a:p>
            <a:pPr lvl="1"/>
            <a:r>
              <a:rPr lang="en-US" smtClean="0"/>
              <a:t>function parameters </a:t>
            </a:r>
          </a:p>
          <a:p>
            <a:pPr lvl="1"/>
            <a:r>
              <a:rPr lang="en-US" smtClean="0"/>
              <a:t>local variables or function parameters declared with register</a:t>
            </a:r>
          </a:p>
        </p:txBody>
      </p:sp>
      <p:sp>
        <p:nvSpPr>
          <p:cNvPr id="8806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6.10  Storage Classes and Storage Duration (cont.)</a:t>
            </a:r>
          </a:p>
        </p:txBody>
      </p:sp>
      <p:sp>
        <p:nvSpPr>
          <p:cNvPr id="106499" name="Text Placeholder 2"/>
          <p:cNvSpPr>
            <a:spLocks noGrp="1"/>
          </p:cNvSpPr>
          <p:nvPr>
            <p:ph type="body" idx="1"/>
          </p:nvPr>
        </p:nvSpPr>
        <p:spPr/>
        <p:txBody>
          <a:bodyPr/>
          <a:lstStyle/>
          <a:p>
            <a:pPr>
              <a:spcBef>
                <a:spcPts val="600"/>
              </a:spcBef>
              <a:spcAft>
                <a:spcPts val="600"/>
              </a:spcAft>
            </a:pPr>
            <a:r>
              <a:rPr lang="en-US" sz="2200" smtClean="0"/>
              <a:t>Variables with </a:t>
            </a:r>
            <a:r>
              <a:rPr lang="en-US" sz="2200" smtClean="0">
                <a:solidFill>
                  <a:srgbClr val="FF0000"/>
                </a:solidFill>
              </a:rPr>
              <a:t>automatic storage duration</a:t>
            </a:r>
            <a:r>
              <a:rPr lang="en-US" sz="2200"/>
              <a:t> </a:t>
            </a:r>
            <a:r>
              <a:rPr lang="en-US" sz="2200" smtClean="0"/>
              <a:t>(continued):</a:t>
            </a:r>
          </a:p>
          <a:p>
            <a:pPr lvl="1">
              <a:spcBef>
                <a:spcPts val="600"/>
              </a:spcBef>
              <a:spcAft>
                <a:spcPts val="600"/>
              </a:spcAft>
            </a:pPr>
            <a:r>
              <a:rPr lang="en-US" altLang="en-US" smtClean="0"/>
              <a:t>Created when program execution enters the block in which they’re defined</a:t>
            </a:r>
          </a:p>
          <a:p>
            <a:pPr lvl="1">
              <a:spcBef>
                <a:spcPts val="600"/>
              </a:spcBef>
              <a:spcAft>
                <a:spcPts val="600"/>
              </a:spcAft>
            </a:pPr>
            <a:r>
              <a:rPr lang="en-US" altLang="en-US" smtClean="0"/>
              <a:t>Exist while the block is active </a:t>
            </a:r>
          </a:p>
          <a:p>
            <a:pPr lvl="1">
              <a:spcBef>
                <a:spcPts val="600"/>
              </a:spcBef>
              <a:spcAft>
                <a:spcPts val="600"/>
              </a:spcAft>
            </a:pPr>
            <a:r>
              <a:rPr lang="en-US" altLang="en-US" smtClean="0"/>
              <a:t>Destroyed when the program exits the block. </a:t>
            </a:r>
          </a:p>
          <a:p>
            <a:pPr lvl="1">
              <a:spcBef>
                <a:spcPts val="600"/>
              </a:spcBef>
              <a:spcAft>
                <a:spcPts val="600"/>
              </a:spcAft>
            </a:pPr>
            <a:r>
              <a:rPr lang="en-US" altLang="en-US" smtClean="0">
                <a:solidFill>
                  <a:srgbClr val="FF0000"/>
                </a:solidFill>
              </a:rPr>
              <a:t>An automatic variable exists only in the nearest enclosing pair of curly braces within the body of the function in which the definition appears, or for the entire function body in the case of a function parameter.</a:t>
            </a:r>
            <a:r>
              <a:rPr lang="en-US" altLang="en-US" smtClean="0"/>
              <a:t> </a:t>
            </a:r>
          </a:p>
          <a:p>
            <a:pPr lvl="1">
              <a:spcBef>
                <a:spcPts val="600"/>
              </a:spcBef>
              <a:spcAft>
                <a:spcPts val="600"/>
              </a:spcAft>
            </a:pPr>
            <a:r>
              <a:rPr lang="en-US" altLang="en-US" smtClean="0">
                <a:solidFill>
                  <a:srgbClr val="0000FF"/>
                </a:solidFill>
              </a:rPr>
              <a:t>Local variables are of automatic storage duration by default.</a:t>
            </a:r>
            <a:r>
              <a:rPr lang="en-US" altLang="en-US" smtClean="0"/>
              <a:t> </a:t>
            </a:r>
          </a:p>
          <a:p>
            <a:pPr lvl="1">
              <a:spcBef>
                <a:spcPts val="600"/>
              </a:spcBef>
              <a:spcAft>
                <a:spcPts val="600"/>
              </a:spcAft>
            </a:pPr>
            <a:r>
              <a:rPr lang="en-US" altLang="en-US" smtClean="0"/>
              <a:t>We refer to variables of automatic storage duration simply as automatic variables.</a:t>
            </a:r>
          </a:p>
        </p:txBody>
      </p:sp>
      <p:sp>
        <p:nvSpPr>
          <p:cNvPr id="8909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 descr="cpphtp9_06_Page_05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cpphtp9_06_Page_06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cpphtp9_06_Page_06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6.10  Storage Classes and Storage Duration (cont.)</a:t>
            </a:r>
          </a:p>
        </p:txBody>
      </p:sp>
      <p:sp>
        <p:nvSpPr>
          <p:cNvPr id="91139" name="Text Placeholder 2"/>
          <p:cNvSpPr>
            <a:spLocks noGrp="1"/>
          </p:cNvSpPr>
          <p:nvPr>
            <p:ph type="body" idx="1"/>
          </p:nvPr>
        </p:nvSpPr>
        <p:spPr/>
        <p:txBody>
          <a:bodyPr/>
          <a:lstStyle/>
          <a:p>
            <a:r>
              <a:rPr lang="en-US" smtClean="0">
                <a:solidFill>
                  <a:srgbClr val="0000FF"/>
                </a:solidFill>
              </a:rPr>
              <a:t>Register Variables</a:t>
            </a:r>
          </a:p>
          <a:p>
            <a:r>
              <a:rPr lang="en-US" smtClean="0"/>
              <a:t>Data in the machine-language version of a program is normally loaded into registers for calculations and other processing.</a:t>
            </a:r>
          </a:p>
          <a:p>
            <a:r>
              <a:rPr lang="en-US" smtClean="0">
                <a:solidFill>
                  <a:srgbClr val="FF0000"/>
                </a:solidFill>
              </a:rPr>
              <a:t>The compiler might ignore register declarations</a:t>
            </a:r>
            <a:r>
              <a:rPr lang="en-US" smtClean="0"/>
              <a:t>.</a:t>
            </a:r>
          </a:p>
          <a:p>
            <a:r>
              <a:rPr lang="en-US" smtClean="0"/>
              <a:t>The register keyword can be used only with local variables and function parameters.</a:t>
            </a:r>
          </a:p>
        </p:txBody>
      </p:sp>
      <p:sp>
        <p:nvSpPr>
          <p:cNvPr id="921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WikiEditForm</Display>
  <Edit>WikiEditForm</Edit>
  <New>WikiEditForm</New>
</FormTemplates>
</file>

<file path=customXml/item2.xml><?xml version="1.0" encoding="utf-8"?>
<p:properties xmlns:p="http://schemas.microsoft.com/office/2006/metadata/properties" xmlns:xsi="http://www.w3.org/2001/XMLSchema-instance" xmlns:pc="http://schemas.microsoft.com/office/infopath/2007/PartnerControls">
  <documentManagement>
    <WikiField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Wiki Page" ma:contentTypeID="0x01010800C661CDCFE8494F4E9AB730BE44130AE2" ma:contentTypeVersion="1" ma:contentTypeDescription="Create a new wiki page." ma:contentTypeScope="" ma:versionID="ac3f0c655fe2ae58085a4548e8dc0796">
  <xsd:schema xmlns:xsd="http://www.w3.org/2001/XMLSchema" xmlns:xs="http://www.w3.org/2001/XMLSchema" xmlns:p="http://schemas.microsoft.com/office/2006/metadata/properties" xmlns:ns1="http://schemas.microsoft.com/sharepoint/v3" xmlns:ns2="e5222bea-0a0f-4f8c-b9f7-21e1ae72cb64" targetNamespace="http://schemas.microsoft.com/office/2006/metadata/properties" ma:root="true" ma:fieldsID="35dc98d1b06bd8f9f810fb7c0d70b157" ns1:_="" ns2:_="">
    <xsd:import namespace="http://schemas.microsoft.com/sharepoint/v3"/>
    <xsd:import namespace="e5222bea-0a0f-4f8c-b9f7-21e1ae72cb64"/>
    <xsd:element name="properties">
      <xsd:complexType>
        <xsd:sequence>
          <xsd:element name="documentManagement">
            <xsd:complexType>
              <xsd:all>
                <xsd:element ref="ns1:WikiField"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WikiField" ma:index="7" nillable="true" ma:displayName="Wiki Content" ma:internalName="WikiField">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222bea-0a0f-4f8c-b9f7-21e1ae72cb6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E4F2190-677A-4C8B-A330-FED90938F6C9}">
  <ds:schemaRefs>
    <ds:schemaRef ds:uri="http://schemas.microsoft.com/sharepoint/v3/contenttype/forms"/>
  </ds:schemaRefs>
</ds:datastoreItem>
</file>

<file path=customXml/itemProps2.xml><?xml version="1.0" encoding="utf-8"?>
<ds:datastoreItem xmlns:ds="http://schemas.openxmlformats.org/officeDocument/2006/customXml" ds:itemID="{DDC0002C-EFF1-491E-90BE-E77E86566E30}">
  <ds:schemaRefs>
    <ds:schemaRef ds:uri="http://www.w3.org/XML/1998/namespace"/>
    <ds:schemaRef ds:uri="http://purl.org/dc/elements/1.1/"/>
    <ds:schemaRef ds:uri="http://schemas.microsoft.com/office/infopath/2007/PartnerControls"/>
    <ds:schemaRef ds:uri="http://purl.org/dc/dcmitype/"/>
    <ds:schemaRef ds:uri="http://purl.org/dc/terms/"/>
    <ds:schemaRef ds:uri="http://schemas.microsoft.com/office/2006/metadata/properties"/>
    <ds:schemaRef ds:uri="e5222bea-0a0f-4f8c-b9f7-21e1ae72cb64"/>
    <ds:schemaRef ds:uri="http://schemas.microsoft.com/office/2006/documentManagement/types"/>
    <ds:schemaRef ds:uri="http://schemas.openxmlformats.org/package/2006/metadata/core-properties"/>
    <ds:schemaRef ds:uri="http://schemas.microsoft.com/sharepoint/v3"/>
  </ds:schemaRefs>
</ds:datastoreItem>
</file>

<file path=customXml/itemProps3.xml><?xml version="1.0" encoding="utf-8"?>
<ds:datastoreItem xmlns:ds="http://schemas.openxmlformats.org/officeDocument/2006/customXml" ds:itemID="{300C3F0C-8870-4DF0-A602-90FACCA461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222bea-0a0f-4f8c-b9f7-21e1ae72cb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D0B1182-FC1B-4161-B4CB-7B5E3EC8379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DeitelPowerPointTemplate</Template>
  <TotalTime>5685</TotalTime>
  <Words>8156</Words>
  <Application>Microsoft Office PowerPoint</Application>
  <PresentationFormat>On-screen Show (4:3)</PresentationFormat>
  <Paragraphs>677</Paragraphs>
  <Slides>214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214</vt:i4>
      </vt:variant>
    </vt:vector>
  </HeadingPairs>
  <TitlesOfParts>
    <vt:vector size="223" baseType="lpstr">
      <vt:lpstr>Arial</vt:lpstr>
      <vt:lpstr>Calibri</vt:lpstr>
      <vt:lpstr>Consolas</vt:lpstr>
      <vt:lpstr>Lucida Sans Unicode</vt:lpstr>
      <vt:lpstr>Verdana</vt:lpstr>
      <vt:lpstr>Wingdings</vt:lpstr>
      <vt:lpstr>Wingdings 2</vt:lpstr>
      <vt:lpstr>Wingdings 3</vt:lpstr>
      <vt:lpstr>Concourse</vt:lpstr>
      <vt:lpstr> Chapter 6,  Functions and an  Introduction to Recursion</vt:lpstr>
      <vt:lpstr>PowerPoint Presentation</vt:lpstr>
      <vt:lpstr>PowerPoint Presentation</vt:lpstr>
      <vt:lpstr>PowerPoint Presentation</vt:lpstr>
      <vt:lpstr>6.1  Introduction</vt:lpstr>
      <vt:lpstr>6.1  Introduction (cont.)</vt:lpstr>
      <vt:lpstr>6.2  Program Components in C++</vt:lpstr>
      <vt:lpstr>PowerPoint Presentation</vt:lpstr>
      <vt:lpstr>6.2  Program Components in C++ (cont.)</vt:lpstr>
      <vt:lpstr>PowerPoint Presentation</vt:lpstr>
      <vt:lpstr>6.3  Math Library Functions</vt:lpstr>
      <vt:lpstr>6.3  Math Library Functions (cont.)</vt:lpstr>
      <vt:lpstr>PowerPoint Presentation</vt:lpstr>
      <vt:lpstr>PowerPoint Presentation</vt:lpstr>
      <vt:lpstr>PowerPoint Presentation</vt:lpstr>
      <vt:lpstr>6.4  Function Definitions with Multiple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6.4  Function Definitions with Multiple Parameters (cont.)</vt:lpstr>
      <vt:lpstr>PowerPoint Presentation</vt:lpstr>
      <vt:lpstr>PowerPoint Presentation</vt:lpstr>
      <vt:lpstr>PowerPoint Presentation</vt:lpstr>
      <vt:lpstr>6.4  Function Definitions with Multiple Parameters (cont.)</vt:lpstr>
      <vt:lpstr>6.4  Function Definitions with Multiple Parameters (cont.)</vt:lpstr>
      <vt:lpstr>6.5  Function Prototypes and Argument Coercion</vt:lpstr>
      <vt:lpstr>PowerPoint Presentation</vt:lpstr>
      <vt:lpstr>PowerPoint Presentation</vt:lpstr>
      <vt:lpstr>PowerPoint Presentation</vt:lpstr>
      <vt:lpstr>6.5  Function Prototypes and Argument Coercion (cont.)</vt:lpstr>
      <vt:lpstr>6.5  Function Prototypes and Argument Coercion (cont.)</vt:lpstr>
      <vt:lpstr>6.5  Function Prototypes and Argument Coercion (cont.)</vt:lpstr>
      <vt:lpstr>PowerPoint Presentation</vt:lpstr>
      <vt:lpstr>PowerPoint Presentation</vt:lpstr>
      <vt:lpstr>6.6  C++ Standard Library Header Files</vt:lpstr>
      <vt:lpstr>PowerPoint Presentation</vt:lpstr>
      <vt:lpstr>PowerPoint Presentation</vt:lpstr>
      <vt:lpstr>PowerPoint Presentation</vt:lpstr>
      <vt:lpstr>PowerPoint Presentation</vt:lpstr>
      <vt:lpstr>PowerPoint Presentation</vt:lpstr>
      <vt:lpstr>6.7  Case Study: Random Number Generation</vt:lpstr>
      <vt:lpstr>6.7  Case Study: Random Number Generation</vt:lpstr>
      <vt:lpstr>6.7  Case Study: Random Number Generation (cont.)</vt:lpstr>
      <vt:lpstr>PowerPoint Presentation</vt:lpstr>
      <vt:lpstr>PowerPoint Presentation</vt:lpstr>
      <vt:lpstr>6.7  Case Study: Random Number Generation (cont.)</vt:lpstr>
      <vt:lpstr>PowerPoint Presentation</vt:lpstr>
      <vt:lpstr>PowerPoint Presentation</vt:lpstr>
      <vt:lpstr>PowerPoint Presentation</vt:lpstr>
      <vt:lpstr>PowerPoint Presentation</vt:lpstr>
      <vt:lpstr>6.7  Case Study: Random Number Generation (cont.)</vt:lpstr>
      <vt:lpstr>6.7  Case Study: Random Number Generation (cont.)</vt:lpstr>
      <vt:lpstr>PowerPoint Presentation</vt:lpstr>
      <vt:lpstr>6.7  Case Study: Random Number Generation (cont.)</vt:lpstr>
      <vt:lpstr>PowerPoint Presentation</vt:lpstr>
      <vt:lpstr>PowerPoint Presentation</vt:lpstr>
      <vt:lpstr>PowerPoint Presentation</vt:lpstr>
      <vt:lpstr>6.7  Case Study: Random Number Generation (cont.)</vt:lpstr>
      <vt:lpstr>6.7  Case Study: Random Number Generation (cont.)</vt:lpstr>
      <vt:lpstr>6.8  Case Study: Game of Chance; Introducing enum</vt:lpstr>
      <vt:lpstr>PowerPoint Presentation</vt:lpstr>
      <vt:lpstr>PowerPoint Presentation</vt:lpstr>
      <vt:lpstr>PowerPoint Presentation</vt:lpstr>
      <vt:lpstr>PowerPoint Presentation</vt:lpstr>
      <vt:lpstr>PowerPoint Presentation</vt:lpstr>
      <vt:lpstr>6.8  Case Study: Game of Chance; Introducing enum (cont.)</vt:lpstr>
      <vt:lpstr>PowerPoint Presentation</vt:lpstr>
      <vt:lpstr>PowerPoint Presentation</vt:lpstr>
      <vt:lpstr>PowerPoint Presentation</vt:lpstr>
      <vt:lpstr>6.8  Case Study: Game of Chance; Introducing enum (cont.)</vt:lpstr>
      <vt:lpstr>PowerPoint Presentation</vt:lpstr>
      <vt:lpstr>6.8  Case Study: Game of Chance; Introducing enum (cont.)</vt:lpstr>
      <vt:lpstr>6.8  Case Study: Game of Chance; Introducing enum (cont.)</vt:lpstr>
      <vt:lpstr>PowerPoint Presentation</vt:lpstr>
      <vt:lpstr>6.8  Case Study: Game of Chance; Introducing enum (cont.)</vt:lpstr>
      <vt:lpstr>6.8  Case Study: Game of Chance; Introducing enum (cont.)</vt:lpstr>
      <vt:lpstr>PowerPoint Presentation</vt:lpstr>
      <vt:lpstr>6.9  C++11 Random Numbers</vt:lpstr>
      <vt:lpstr>6.9  C++11 Random Numbers (cont.)</vt:lpstr>
      <vt:lpstr>6.9  C++11 Random Numbers (cont.)</vt:lpstr>
      <vt:lpstr>PowerPoint Presentation</vt:lpstr>
      <vt:lpstr>PowerPoint Presentation</vt:lpstr>
      <vt:lpstr>PowerPoint Presentation</vt:lpstr>
      <vt:lpstr>6.9  C++11 Random Numbers (cont.)</vt:lpstr>
      <vt:lpstr>6.10  Storage Classes and Storage Duration</vt:lpstr>
      <vt:lpstr>6.10  Storage Classes and Storage Duration (cont.)</vt:lpstr>
      <vt:lpstr>6.10  Storage Classes and Storage Duration (cont.)</vt:lpstr>
      <vt:lpstr>6.10  Storage Classes and Storage Duration (cont.)</vt:lpstr>
      <vt:lpstr>PowerPoint Presentation</vt:lpstr>
      <vt:lpstr>PowerPoint Presentation</vt:lpstr>
      <vt:lpstr>PowerPoint Presentation</vt:lpstr>
      <vt:lpstr>6.10  Storage Classes and Storage Duration (cont.)</vt:lpstr>
      <vt:lpstr>PowerPoint Presentation</vt:lpstr>
      <vt:lpstr>PowerPoint Presentation</vt:lpstr>
      <vt:lpstr>6.10  Storage Classes and Storage Duration (cont.)</vt:lpstr>
      <vt:lpstr>6.10  Storage Classes and Storage Duration (cont.)</vt:lpstr>
      <vt:lpstr>PowerPoint Presentation</vt:lpstr>
      <vt:lpstr>PowerPoint Presentation</vt:lpstr>
      <vt:lpstr>6.10  Storage Classes and Storage Duration (cont.)</vt:lpstr>
      <vt:lpstr>6.11  Scope Rules</vt:lpstr>
      <vt:lpstr>6.11  Scope Rules (cont.)</vt:lpstr>
      <vt:lpstr>6.11  Scope Rules (cont.)</vt:lpstr>
      <vt:lpstr>PowerPoint Presentation</vt:lpstr>
      <vt:lpstr>PowerPoint Presentation</vt:lpstr>
      <vt:lpstr>6.11  Scope Rules (cont.)</vt:lpstr>
      <vt:lpstr>6.11  Scope Rules (cont.)</vt:lpstr>
      <vt:lpstr>6.11  Scope Rules (cont.)</vt:lpstr>
      <vt:lpstr>6.11  Scope Rules (cont.)</vt:lpstr>
      <vt:lpstr>PowerPoint Presentation</vt:lpstr>
      <vt:lpstr>PowerPoint Presentation</vt:lpstr>
      <vt:lpstr>PowerPoint Presentation</vt:lpstr>
      <vt:lpstr>PowerPoint Presentation</vt:lpstr>
      <vt:lpstr>6.12  Function Call Stack and Activation Records</vt:lpstr>
      <vt:lpstr>6.12  Function Call Stack and Activation Records (cont.)</vt:lpstr>
      <vt:lpstr>6.12  Function Call Stack and Activation Records (cont.)</vt:lpstr>
      <vt:lpstr>6.12  Function Call Stack and Activation Records (cont.)</vt:lpstr>
      <vt:lpstr>6.12  Function Call Stack and Activation Records (cont.)</vt:lpstr>
      <vt:lpstr>PowerPoint Presentation</vt:lpstr>
      <vt:lpstr>PowerPoint Presentation</vt:lpstr>
      <vt:lpstr>PowerPoint Presentation</vt:lpstr>
      <vt:lpstr>6.12  Function Call Stack and Activation Records (cont.)</vt:lpstr>
      <vt:lpstr>PowerPoint Presentation</vt:lpstr>
      <vt:lpstr>6.12  Function Call Stack and Activation Records (cont.)</vt:lpstr>
      <vt:lpstr>PowerPoint Presentation</vt:lpstr>
      <vt:lpstr>6.13  Functions with Empty Parameter Lists</vt:lpstr>
      <vt:lpstr>PowerPoint Presentation</vt:lpstr>
      <vt:lpstr>PowerPoint Presentation</vt:lpstr>
      <vt:lpstr>6.14  Inline Functions</vt:lpstr>
      <vt:lpstr>PowerPoint Presentation</vt:lpstr>
      <vt:lpstr>PowerPoint Presentation</vt:lpstr>
      <vt:lpstr>6.14  Inline Functions</vt:lpstr>
      <vt:lpstr>PowerPoint Presentation</vt:lpstr>
      <vt:lpstr>PowerPoint Presentation</vt:lpstr>
      <vt:lpstr>PowerPoint Presentation</vt:lpstr>
      <vt:lpstr>6.15  References and Reference Parameters</vt:lpstr>
      <vt:lpstr>PowerPoint Presentation</vt:lpstr>
      <vt:lpstr>6.15  References and Reference Parameters (cont.)</vt:lpstr>
      <vt:lpstr>PowerPoint Presentation</vt:lpstr>
      <vt:lpstr>PowerPoint Presentation</vt:lpstr>
      <vt:lpstr>PowerPoint Presentation</vt:lpstr>
      <vt:lpstr>PowerPoint Presentation</vt:lpstr>
      <vt:lpstr>PowerPoint Presentation</vt:lpstr>
      <vt:lpstr>PowerPoint Presentation</vt:lpstr>
      <vt:lpstr>6.15  References and Reference Parameters (cont.)</vt:lpstr>
      <vt:lpstr>6.15  References and Reference Parameters (cont.)</vt:lpstr>
      <vt:lpstr>PowerPoint Presentation</vt:lpstr>
      <vt:lpstr>6.16  Default Arguments</vt:lpstr>
      <vt:lpstr>PowerPoint Presentation</vt:lpstr>
      <vt:lpstr>PowerPoint Presentation</vt:lpstr>
      <vt:lpstr>PowerPoint Presentation</vt:lpstr>
      <vt:lpstr>PowerPoint Presentation</vt:lpstr>
      <vt:lpstr>6.17  Unary Scope Resolution Operator</vt:lpstr>
      <vt:lpstr>PowerPoint Presentation</vt:lpstr>
      <vt:lpstr>PowerPoint Presentation</vt:lpstr>
      <vt:lpstr>PowerPoint Presentation</vt:lpstr>
      <vt:lpstr>PowerPoint Presentation</vt:lpstr>
      <vt:lpstr>PowerPoint Presentation</vt:lpstr>
      <vt:lpstr>6.18  Function Overloading</vt:lpstr>
      <vt:lpstr>PowerPoint Presentation</vt:lpstr>
      <vt:lpstr>6.18  Function Overloading (cont.)</vt:lpstr>
      <vt:lpstr>PowerPoint Presentation</vt:lpstr>
      <vt:lpstr>PowerPoint Presentation</vt:lpstr>
      <vt:lpstr>6.17  Function Overloading (cont.)</vt:lpstr>
      <vt:lpstr>PowerPoint Presentation</vt:lpstr>
      <vt:lpstr>PowerPoint Presentation</vt:lpstr>
      <vt:lpstr>PowerPoint Presentation</vt:lpstr>
      <vt:lpstr>PowerPoint Presentation</vt:lpstr>
      <vt:lpstr>6.19  Function Templates</vt:lpstr>
      <vt:lpstr>6.19  Function Templates (cont.)</vt:lpstr>
      <vt:lpstr>PowerPoint Presentation</vt:lpstr>
      <vt:lpstr>PowerPoint Presentation</vt:lpstr>
      <vt:lpstr>PowerPoint Presentation</vt:lpstr>
      <vt:lpstr>6.19  Function Templates (cont.)</vt:lpstr>
      <vt:lpstr>6.19  Function Templates (cont.)</vt:lpstr>
      <vt:lpstr>6.20  Recursion</vt:lpstr>
      <vt:lpstr>PowerPoint Presentation</vt:lpstr>
      <vt:lpstr>6.20  Recursion (cont.)</vt:lpstr>
      <vt:lpstr>6.20  Recursion (cont.)</vt:lpstr>
      <vt:lpstr>6.20  Recursion (cont.)</vt:lpstr>
      <vt:lpstr>6.20  Recursion (cont.)</vt:lpstr>
      <vt:lpstr>PowerPoint Presentation</vt:lpstr>
      <vt:lpstr>6.20  Recursion (cont.)</vt:lpstr>
      <vt:lpstr>PowerPoint Presentation</vt:lpstr>
      <vt:lpstr>PowerPoint Presentation</vt:lpstr>
      <vt:lpstr>6.20  Recursion (cont.)</vt:lpstr>
      <vt:lpstr>6.21  Example Using Recursion: Fibonacci Series</vt:lpstr>
      <vt:lpstr>6.20  Example Using Recursion: Fibonacci Series (cont.)</vt:lpstr>
      <vt:lpstr>PowerPoint Presentation</vt:lpstr>
      <vt:lpstr>PowerPoint Presentation</vt:lpstr>
      <vt:lpstr>PowerPoint Presentation</vt:lpstr>
      <vt:lpstr>6.21  Example Using Recursion: Fibonacci Series (cont.)</vt:lpstr>
      <vt:lpstr>PowerPoint Presentation</vt:lpstr>
      <vt:lpstr>PowerPoint Presentation</vt:lpstr>
      <vt:lpstr>PowerPoint Presentation</vt:lpstr>
      <vt:lpstr>PowerPoint Presentation</vt:lpstr>
      <vt:lpstr>PowerPoint Presentation</vt:lpstr>
      <vt:lpstr>PowerPoint Presentation</vt:lpstr>
      <vt:lpstr>6.22  Recursion vs. Iteration</vt:lpstr>
      <vt:lpstr>6.22  Recursion vs. Iteration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Functions and an Introduction to Recursion</dc:title>
  <dc:creator>Windows User</dc:creator>
  <cp:lastModifiedBy>jack wilson</cp:lastModifiedBy>
  <cp:revision>66</cp:revision>
  <cp:lastPrinted>2016-01-27T23:50:58Z</cp:lastPrinted>
  <dcterms:created xsi:type="dcterms:W3CDTF">2009-09-14T16:00:56Z</dcterms:created>
  <dcterms:modified xsi:type="dcterms:W3CDTF">2016-02-03T21:43:32Z</dcterms:modified>
</cp:coreProperties>
</file>